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sldIdLst>
    <p:sldId id="256" r:id="rId2"/>
    <p:sldId id="257" r:id="rId3"/>
    <p:sldId id="258" r:id="rId4"/>
    <p:sldId id="259" r:id="rId5"/>
    <p:sldId id="260" r:id="rId6"/>
    <p:sldId id="263"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56" autoAdjust="0"/>
  </p:normalViewPr>
  <p:slideViewPr>
    <p:cSldViewPr snapToGrid="0">
      <p:cViewPr>
        <p:scale>
          <a:sx n="75" d="100"/>
          <a:sy n="75" d="100"/>
        </p:scale>
        <p:origin x="946"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5464404-56EB-427E-9F31-ED8C4B5C273D}" type="datetimeFigureOut">
              <a:rPr lang="en-IN" smtClean="0"/>
              <a:t>30-10-2021</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CF733BE-4E47-40B7-9AF1-8E1A87F619D5}"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94504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348956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830539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17551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464404-56EB-427E-9F31-ED8C4B5C273D}"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1785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64404-56EB-427E-9F31-ED8C4B5C273D}"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95527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464404-56EB-427E-9F31-ED8C4B5C273D}" type="datetimeFigureOut">
              <a:rPr lang="en-IN" smtClean="0"/>
              <a:t>30-10-2021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923337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464404-56EB-427E-9F31-ED8C4B5C273D}" type="datetimeFigureOut">
              <a:rPr lang="en-IN" smtClean="0"/>
              <a:t>30-10-2021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363798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464404-56EB-427E-9F31-ED8C4B5C273D}" type="datetimeFigureOut">
              <a:rPr lang="en-IN" smtClean="0"/>
              <a:t>30-10-2021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419163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464404-56EB-427E-9F31-ED8C4B5C273D}"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159806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464404-56EB-427E-9F31-ED8C4B5C273D}"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73697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5464404-56EB-427E-9F31-ED8C4B5C273D}" type="datetimeFigureOut">
              <a:rPr lang="en-IN" smtClean="0"/>
              <a:t>30-10-2021</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CF733BE-4E47-40B7-9AF1-8E1A87F619D5}" type="slidenum">
              <a:rPr lang="en-IN" smtClean="0"/>
              <a:t>‹#›</a:t>
            </a:fld>
            <a:endParaRPr lang="en-IN"/>
          </a:p>
        </p:txBody>
      </p:sp>
    </p:spTree>
    <p:extLst>
      <p:ext uri="{BB962C8B-B14F-4D97-AF65-F5344CB8AC3E}">
        <p14:creationId xmlns:p14="http://schemas.microsoft.com/office/powerpoint/2010/main" val="2653002863"/>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E05E-0E83-4DB1-90DC-589C237E9D7B}"/>
              </a:ext>
            </a:extLst>
          </p:cNvPr>
          <p:cNvSpPr>
            <a:spLocks noGrp="1"/>
          </p:cNvSpPr>
          <p:nvPr>
            <p:ph type="ctrTitle"/>
          </p:nvPr>
        </p:nvSpPr>
        <p:spPr>
          <a:xfrm>
            <a:off x="494521" y="758952"/>
            <a:ext cx="11252719" cy="3566160"/>
          </a:xfrm>
        </p:spPr>
        <p:txBody>
          <a:bodyPr anchor="ctr">
            <a:normAutofit/>
          </a:bodyPr>
          <a:lstStyle/>
          <a:p>
            <a:r>
              <a:rPr lang="en-IN" sz="5400" dirty="0"/>
              <a:t>HOUSE PRICE PREDICTION MODEL – MACHINE LEARNING MODEL</a:t>
            </a:r>
          </a:p>
        </p:txBody>
      </p:sp>
      <p:sp>
        <p:nvSpPr>
          <p:cNvPr id="3" name="Subtitle 2">
            <a:extLst>
              <a:ext uri="{FF2B5EF4-FFF2-40B4-BE49-F238E27FC236}">
                <a16:creationId xmlns:a16="http://schemas.microsoft.com/office/drawing/2014/main" id="{0852FB3C-AEE0-40D3-9DA7-07729AE71D33}"/>
              </a:ext>
            </a:extLst>
          </p:cNvPr>
          <p:cNvSpPr>
            <a:spLocks noGrp="1"/>
          </p:cNvSpPr>
          <p:nvPr>
            <p:ph type="subTitle" idx="1"/>
          </p:nvPr>
        </p:nvSpPr>
        <p:spPr>
          <a:xfrm>
            <a:off x="8276253" y="4465071"/>
            <a:ext cx="3200401" cy="977621"/>
          </a:xfrm>
        </p:spPr>
        <p:txBody>
          <a:bodyPr>
            <a:normAutofit fontScale="92500" lnSpcReduction="10000"/>
          </a:bodyPr>
          <a:lstStyle/>
          <a:p>
            <a:r>
              <a:rPr lang="en-US" sz="2800" dirty="0"/>
              <a:t>SRIVIDYA S</a:t>
            </a:r>
          </a:p>
          <a:p>
            <a:r>
              <a:rPr lang="en-US" sz="2800" dirty="0"/>
              <a:t>OCT 2021</a:t>
            </a:r>
            <a:endParaRPr lang="en-IN" sz="2800" dirty="0"/>
          </a:p>
        </p:txBody>
      </p:sp>
    </p:spTree>
    <p:extLst>
      <p:ext uri="{BB962C8B-B14F-4D97-AF65-F5344CB8AC3E}">
        <p14:creationId xmlns:p14="http://schemas.microsoft.com/office/powerpoint/2010/main" val="154919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FFBFF5-B585-4BAB-98BC-1C69EC38ABEC}"/>
              </a:ext>
            </a:extLst>
          </p:cNvPr>
          <p:cNvPicPr>
            <a:picLocks noChangeAspect="1"/>
          </p:cNvPicPr>
          <p:nvPr/>
        </p:nvPicPr>
        <p:blipFill>
          <a:blip r:embed="rId2"/>
          <a:stretch>
            <a:fillRect/>
          </a:stretch>
        </p:blipFill>
        <p:spPr>
          <a:xfrm>
            <a:off x="8378890" y="2891681"/>
            <a:ext cx="3813110" cy="3968064"/>
          </a:xfrm>
          <a:prstGeom prst="rect">
            <a:avLst/>
          </a:prstGeom>
        </p:spPr>
      </p:pic>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Analytical Problem Framing</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F6B27A-05F4-4934-BBBB-C2CF8CF14278}"/>
              </a:ext>
            </a:extLst>
          </p:cNvPr>
          <p:cNvSpPr txBox="1"/>
          <p:nvPr/>
        </p:nvSpPr>
        <p:spPr>
          <a:xfrm>
            <a:off x="238597" y="905070"/>
            <a:ext cx="11070105" cy="2092881"/>
          </a:xfrm>
          <a:prstGeom prst="rect">
            <a:avLst/>
          </a:prstGeom>
          <a:noFill/>
        </p:spPr>
        <p:txBody>
          <a:bodyPr wrap="square">
            <a:spAutoFit/>
          </a:bodyPr>
          <a:lstStyle/>
          <a:p>
            <a:r>
              <a:rPr lang="en-US" sz="1600" b="1" dirty="0">
                <a:latin typeface="Calibri" panose="020F0502020204030204" pitchFamily="34" charset="0"/>
                <a:cs typeface="Calibri" panose="020F0502020204030204" pitchFamily="34" charset="0"/>
              </a:rPr>
              <a:t>Mathematical / Statistical / Analytical Modeling </a:t>
            </a:r>
            <a:r>
              <a:rPr lang="en-US" sz="1600" dirty="0">
                <a:latin typeface="Calibri" panose="020F0502020204030204" pitchFamily="34" charset="0"/>
                <a:cs typeface="Calibri" panose="020F0502020204030204" pitchFamily="34" charset="0"/>
              </a:rPr>
              <a:t>- are three of the most important concepts of Data Science. Data Science revolves around these three fields and draws their concepts to operate on the data. </a:t>
            </a:r>
          </a:p>
          <a:p>
            <a:endParaRPr lang="en-US" sz="1600" dirty="0">
              <a:latin typeface="Calibri" panose="020F0502020204030204" pitchFamily="34" charset="0"/>
              <a:cs typeface="Calibri" panose="020F0502020204030204" pitchFamily="34" charset="0"/>
            </a:endParaRPr>
          </a:p>
          <a:p>
            <a:r>
              <a:rPr lang="en-IN" sz="1800" b="1" u="sng" dirty="0">
                <a:effectLst/>
                <a:latin typeface="Calibri" panose="020F0502020204030204" pitchFamily="34" charset="0"/>
                <a:ea typeface="Calibri" panose="020F0502020204030204" pitchFamily="34" charset="0"/>
                <a:cs typeface="Times New Roman" panose="02020603050405020304" pitchFamily="18" charset="0"/>
              </a:rPr>
              <a:t>Mathematical Modelling</a:t>
            </a:r>
            <a:endParaRPr lang="en-IN" sz="1600" b="1" u="sng"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Mathematical models are important, selecting the right one to answer the business question can bring tremendous value to the organization. It plays an essential role in the latest technologies like Machine Learning, Artificial Intelligence, Data Science and Deep Learning, etc., It is because every algorithm built in the latest technologies has a mathematical function behind it and aid in identifying patterns</a:t>
            </a:r>
          </a:p>
        </p:txBody>
      </p:sp>
      <p:sp>
        <p:nvSpPr>
          <p:cNvPr id="8" name="TextBox 7">
            <a:extLst>
              <a:ext uri="{FF2B5EF4-FFF2-40B4-BE49-F238E27FC236}">
                <a16:creationId xmlns:a16="http://schemas.microsoft.com/office/drawing/2014/main" id="{CED76C95-21B7-42AA-A9B2-B9570CCC6399}"/>
              </a:ext>
            </a:extLst>
          </p:cNvPr>
          <p:cNvSpPr txBox="1"/>
          <p:nvPr/>
        </p:nvSpPr>
        <p:spPr>
          <a:xfrm>
            <a:off x="238598" y="2997951"/>
            <a:ext cx="8317574" cy="3293209"/>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The understanding of various notions of Statistics and Probability Theory are key for the implementation of such algorithms in data science. </a:t>
            </a:r>
          </a:p>
          <a:p>
            <a:r>
              <a:rPr lang="en-US" sz="1600" dirty="0">
                <a:effectLst/>
                <a:latin typeface="Calibri" panose="020F0502020204030204" pitchFamily="34" charset="0"/>
                <a:ea typeface="Calibri" panose="020F0502020204030204" pitchFamily="34" charset="0"/>
                <a:cs typeface="Times New Roman" panose="02020603050405020304" pitchFamily="18" charset="0"/>
              </a:rPr>
              <a:t>Notions include: Regression, Maximum Likelihood Estimation, the understanding of distributions (Binomial, Bernoulli, Gaussian (Normal)) and Bayes’ Theorem</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The main reason for a greater significance of mathematics is because of its various concepts like: –</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Linear Algebra</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Probability</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Calculus – Differential &amp; Integral Calculus</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Statistics </a:t>
            </a:r>
          </a:p>
          <a:p>
            <a:pPr marL="742950" lvl="1" indent="-285750">
              <a:buFont typeface="Wingdings" panose="05000000000000000000" pitchFamily="2" charset="2"/>
              <a:buChar char="v"/>
            </a:pPr>
            <a:r>
              <a:rPr lang="en-US" sz="1600" dirty="0">
                <a:effectLst/>
                <a:latin typeface="Calibri" panose="020F0502020204030204" pitchFamily="34" charset="0"/>
                <a:ea typeface="Calibri" panose="020F0502020204030204" pitchFamily="34" charset="0"/>
                <a:cs typeface="Times New Roman" panose="02020603050405020304" pitchFamily="18" charset="0"/>
              </a:rPr>
              <a:t>Descriptive (Mean, Median, Mode, IQR, Std. deviation, Z &amp; T- Statistics, linear regression)</a:t>
            </a:r>
          </a:p>
          <a:p>
            <a:pPr marL="742950" lvl="1" indent="-285750">
              <a:buFont typeface="Wingdings" panose="05000000000000000000" pitchFamily="2" charset="2"/>
              <a:buChar char="v"/>
            </a:pPr>
            <a:r>
              <a:rPr lang="en-US" sz="1600" dirty="0">
                <a:effectLst/>
                <a:latin typeface="Calibri" panose="020F0502020204030204" pitchFamily="34" charset="0"/>
                <a:ea typeface="Calibri" panose="020F0502020204030204" pitchFamily="34" charset="0"/>
                <a:cs typeface="Times New Roman" panose="02020603050405020304" pitchFamily="18" charset="0"/>
              </a:rPr>
              <a:t>Inferential (Sampling, Confidence interval, chi-square, ANOVA)</a:t>
            </a:r>
          </a:p>
        </p:txBody>
      </p:sp>
    </p:spTree>
    <p:extLst>
      <p:ext uri="{BB962C8B-B14F-4D97-AF65-F5344CB8AC3E}">
        <p14:creationId xmlns:p14="http://schemas.microsoft.com/office/powerpoint/2010/main" val="3310355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Analytical Problem Framing</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F6B27A-05F4-4934-BBBB-C2CF8CF14278}"/>
              </a:ext>
            </a:extLst>
          </p:cNvPr>
          <p:cNvSpPr txBox="1"/>
          <p:nvPr/>
        </p:nvSpPr>
        <p:spPr>
          <a:xfrm>
            <a:off x="238597" y="905070"/>
            <a:ext cx="11070105" cy="3046988"/>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Regression Models:</a:t>
            </a:r>
          </a:p>
          <a:p>
            <a:endParaRPr lang="en-US" sz="2000" dirty="0">
              <a:latin typeface="Calibri" panose="020F0502020204030204" pitchFamily="34" charset="0"/>
              <a:cs typeface="Calibri" panose="020F0502020204030204" pitchFamily="34"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Data analysts use regression models to examine relationships between variables. Regression models are often used by organizations to determine which independent variables hold the most influence over dependent variables—information that can be leveraged to make essential </a:t>
            </a:r>
            <a:r>
              <a:rPr lang="en-US" sz="1600" b="1" u="sng" dirty="0">
                <a:effectLst/>
                <a:latin typeface="Calibri" panose="020F0502020204030204" pitchFamily="34" charset="0"/>
                <a:ea typeface="Calibri" panose="020F0502020204030204" pitchFamily="34" charset="0"/>
                <a:cs typeface="Times New Roman" panose="02020603050405020304" pitchFamily="18" charset="0"/>
              </a:rPr>
              <a:t>business decisions</a:t>
            </a:r>
          </a:p>
          <a:p>
            <a:endParaRPr lang="en-US" sz="1600" b="1" u="sng"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b="1" dirty="0">
                <a:effectLst/>
                <a:latin typeface="Calibri" panose="020F0502020204030204" pitchFamily="34" charset="0"/>
                <a:ea typeface="Calibri" panose="020F0502020204030204" pitchFamily="34" charset="0"/>
                <a:cs typeface="Times New Roman" panose="02020603050405020304" pitchFamily="18" charset="0"/>
              </a:rPr>
              <a:t>Classification Models:</a:t>
            </a:r>
          </a:p>
          <a:p>
            <a:endParaRPr lang="en-US" sz="2000" b="1" dirty="0">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Classification is a process in which an algorithm is used to analyze an existing data set of known points. The understanding achieved through that analysis is then leveraged as a means of appropriately classifying the data. Classification is a form of machine learning that can be particularly helpful in analyzing very large, complex sets of data to help make more accurate predictions.</a:t>
            </a:r>
          </a:p>
        </p:txBody>
      </p:sp>
    </p:spTree>
    <p:extLst>
      <p:ext uri="{BB962C8B-B14F-4D97-AF65-F5344CB8AC3E}">
        <p14:creationId xmlns:p14="http://schemas.microsoft.com/office/powerpoint/2010/main" val="1380243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Analytical Models:</a:t>
            </a:r>
            <a:endParaRPr lang="en-IN" sz="36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EF5A092-529F-41EC-9E9D-17F98AC5E4D0}"/>
              </a:ext>
            </a:extLst>
          </p:cNvPr>
          <p:cNvPicPr>
            <a:picLocks noChangeAspect="1"/>
          </p:cNvPicPr>
          <p:nvPr/>
        </p:nvPicPr>
        <p:blipFill>
          <a:blip r:embed="rId2"/>
          <a:stretch>
            <a:fillRect/>
          </a:stretch>
        </p:blipFill>
        <p:spPr>
          <a:xfrm>
            <a:off x="7081934" y="905070"/>
            <a:ext cx="5194041" cy="2940618"/>
          </a:xfrm>
          <a:prstGeom prst="rect">
            <a:avLst/>
          </a:prstGeom>
        </p:spPr>
      </p:pic>
      <p:sp>
        <p:nvSpPr>
          <p:cNvPr id="7" name="TextBox 6">
            <a:extLst>
              <a:ext uri="{FF2B5EF4-FFF2-40B4-BE49-F238E27FC236}">
                <a16:creationId xmlns:a16="http://schemas.microsoft.com/office/drawing/2014/main" id="{ED332A1B-9BB8-4534-A00D-FD36F00597C0}"/>
              </a:ext>
            </a:extLst>
          </p:cNvPr>
          <p:cNvSpPr txBox="1"/>
          <p:nvPr/>
        </p:nvSpPr>
        <p:spPr>
          <a:xfrm>
            <a:off x="313930" y="905070"/>
            <a:ext cx="7122568" cy="5478423"/>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An analytical model is quantitative in nature, and used to answer a specific question or make a specific design decision. </a:t>
            </a:r>
          </a:p>
          <a:p>
            <a:r>
              <a:rPr lang="en-US" sz="1400" dirty="0">
                <a:latin typeface="Calibri" panose="020F0502020204030204" pitchFamily="34" charset="0"/>
                <a:cs typeface="Calibri" panose="020F0502020204030204" pitchFamily="34" charset="0"/>
              </a:rPr>
              <a:t>Different analytical models are used to address different aspects of the system, such as its performance, reliability, or mass properties. Data analysis comes with the fundamental types of data analytics encounter in data science: Descriptive, Diagnostic, Predictive, and Prescriptive.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Descriptive analytics is a statistical method that is used to search and summarize historical data in order to identify patterns or meaning.</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Descriptive analysis is often used when reviewing any past or present data. This is because raw data is difficult to consume and interpret, while the metrics offered by descriptive analysis are much more focused.</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The example of descriptive statistics or analytics is to calculate the mean, median mode, standard deviation, and similar kinds of statistical calculation on finance or sales data. </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Diagnostic analytics takes it a step further to uncover the reasoning behind certain results. Diagnostic analytics is usually performed using such techniques as data discovery, drill-down, data mining, and different type of bivariant data analysis like  correlations. etc.,</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Predictive Analytics is a statistical method that utilizes algorithms and machine learning to identify trends in data and predict future behaviors. Predictive Analytics can take both past and current data and offer predictions of what could happen in the future.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Predictive models typically utilize variability in data to make the correct prediction and more variability of ingredient data that shows the relationship with what is possible to predict that united together into a prediction or valid score.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Prescriptive analytics automatically synthesizes big data, mathematical sciences, business rules, algorithms,  and machine learning to make predictions and then suggests decision options to take advantage of the predictions. Prescriptive means (optimization and simulation).</a:t>
            </a:r>
          </a:p>
        </p:txBody>
      </p:sp>
    </p:spTree>
    <p:extLst>
      <p:ext uri="{BB962C8B-B14F-4D97-AF65-F5344CB8AC3E}">
        <p14:creationId xmlns:p14="http://schemas.microsoft.com/office/powerpoint/2010/main" val="390669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Data Sources and their formats</a:t>
            </a:r>
            <a:endParaRPr lang="en-IN" sz="36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ED332A1B-9BB8-4534-A00D-FD36F00597C0}"/>
              </a:ext>
            </a:extLst>
          </p:cNvPr>
          <p:cNvSpPr txBox="1"/>
          <p:nvPr/>
        </p:nvSpPr>
        <p:spPr>
          <a:xfrm>
            <a:off x="313930" y="905070"/>
            <a:ext cx="6146560" cy="4562980"/>
          </a:xfrm>
          <a:prstGeom prst="rect">
            <a:avLst/>
          </a:prstGeom>
          <a:noFill/>
        </p:spPr>
        <p:txBody>
          <a:bodyPr wrap="square">
            <a:spAutoFit/>
          </a:bodyPr>
          <a:lstStyle/>
          <a:p>
            <a:pPr>
              <a:spcAft>
                <a:spcPts val="800"/>
              </a:spcAft>
            </a:pPr>
            <a:r>
              <a:rPr lang="en-IN" sz="1600" b="1" u="sng" dirty="0">
                <a:effectLst/>
                <a:latin typeface="Calibri" panose="020F0502020204030204" pitchFamily="34" charset="0"/>
                <a:ea typeface="Calibri" panose="020F0502020204030204" pitchFamily="34" charset="0"/>
                <a:cs typeface="Calibri" panose="020F0502020204030204" pitchFamily="34" charset="0"/>
              </a:rPr>
              <a:t>Technical Requirements</a:t>
            </a:r>
            <a:r>
              <a:rPr lang="en-IN" sz="1600" dirty="0">
                <a:effectLst/>
                <a:latin typeface="Calibri" panose="020F0502020204030204" pitchFamily="34" charset="0"/>
                <a:ea typeface="Calibri" panose="020F0502020204030204" pitchFamily="34" charset="0"/>
                <a:cs typeface="Calibri" panose="020F0502020204030204" pitchFamily="34" charset="0"/>
              </a:rPr>
              <a:t>: </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 Data contains 1460 entries each having 81 variables. Data file is in .csv format.</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 We built Machine Learning models, applied regularization and determined the optimal values of Hyper Parameters. </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 We found important features which affect the price positively or negatively. </a:t>
            </a:r>
          </a:p>
          <a:p>
            <a:r>
              <a:rPr lang="en-IN" sz="1600" dirty="0">
                <a:effectLst/>
                <a:latin typeface="Calibri" panose="020F0502020204030204" pitchFamily="34" charset="0"/>
                <a:ea typeface="Calibri" panose="020F0502020204030204" pitchFamily="34" charset="0"/>
                <a:cs typeface="Calibri" panose="020F0502020204030204" pitchFamily="34" charset="0"/>
              </a:rPr>
              <a:t>• Two datasets are provided (test.csv, train.csv). We had done training on train.csv dataset and prediction on test.csv file</a:t>
            </a:r>
          </a:p>
          <a:p>
            <a:endParaRPr lang="en-IN" sz="1600" dirty="0">
              <a:latin typeface="Calibri" panose="020F0502020204030204" pitchFamily="34" charset="0"/>
              <a:cs typeface="Calibri" panose="020F0502020204030204" pitchFamily="34" charset="0"/>
            </a:endParaRPr>
          </a:p>
          <a:p>
            <a:r>
              <a:rPr lang="en-US" sz="1600" b="1" u="sng" dirty="0">
                <a:latin typeface="Calibri" panose="020F0502020204030204" pitchFamily="34" charset="0"/>
                <a:cs typeface="Calibri" panose="020F0502020204030204" pitchFamily="34" charset="0"/>
              </a:rPr>
              <a:t>FEATURE DESCRIPTION:</a:t>
            </a:r>
          </a:p>
          <a:p>
            <a:r>
              <a:rPr lang="en-US" sz="1600" dirty="0">
                <a:latin typeface="Calibri" panose="020F0502020204030204" pitchFamily="34" charset="0"/>
                <a:cs typeface="Calibri" panose="020F0502020204030204" pitchFamily="34" charset="0"/>
              </a:rPr>
              <a:t>There are columns which has categorical ordinal data type.</a:t>
            </a:r>
          </a:p>
          <a:p>
            <a:r>
              <a:rPr lang="en-US" sz="1600" dirty="0">
                <a:latin typeface="Calibri" panose="020F0502020204030204" pitchFamily="34" charset="0"/>
                <a:cs typeface="Calibri" panose="020F0502020204030204" pitchFamily="34" charset="0"/>
              </a:rPr>
              <a:t>There are columns which has categorical nominal data type.</a:t>
            </a:r>
          </a:p>
          <a:p>
            <a:r>
              <a:rPr lang="en-US" sz="1600" dirty="0">
                <a:latin typeface="Calibri" panose="020F0502020204030204" pitchFamily="34" charset="0"/>
                <a:cs typeface="Calibri" panose="020F0502020204030204" pitchFamily="34" charset="0"/>
              </a:rPr>
              <a:t>Here Our Target column is the </a:t>
            </a:r>
            <a:r>
              <a:rPr lang="en-US" sz="1600" dirty="0" err="1">
                <a:latin typeface="Calibri" panose="020F0502020204030204" pitchFamily="34" charset="0"/>
                <a:cs typeface="Calibri" panose="020F0502020204030204" pitchFamily="34" charset="0"/>
              </a:rPr>
              <a:t>SalePrice</a:t>
            </a:r>
            <a:r>
              <a:rPr lang="en-US" sz="1600" dirty="0">
                <a:latin typeface="Calibri" panose="020F0502020204030204" pitchFamily="34" charset="0"/>
                <a:cs typeface="Calibri" panose="020F0502020204030204" pitchFamily="34" charset="0"/>
              </a:rPr>
              <a:t> column which is we are going to predict. Hence our problem is the </a:t>
            </a:r>
            <a:r>
              <a:rPr lang="en-US" b="1" u="sng" dirty="0">
                <a:highlight>
                  <a:srgbClr val="FFFF00"/>
                </a:highlight>
                <a:latin typeface="Calibri" panose="020F0502020204030204" pitchFamily="34" charset="0"/>
                <a:cs typeface="Calibri" panose="020F0502020204030204" pitchFamily="34" charset="0"/>
              </a:rPr>
              <a:t>Regression problem</a:t>
            </a:r>
            <a:r>
              <a:rPr lang="en-US" sz="1600" dirty="0">
                <a:latin typeface="Calibri" panose="020F0502020204030204" pitchFamily="34" charset="0"/>
                <a:cs typeface="Calibri" panose="020F0502020204030204" pitchFamily="34" charset="0"/>
              </a:rPr>
              <a:t>.</a:t>
            </a:r>
          </a:p>
          <a:p>
            <a:endParaRPr lang="en-US"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26070BF-17D1-4898-B001-4F6986F918EE}"/>
              </a:ext>
            </a:extLst>
          </p:cNvPr>
          <p:cNvPicPr>
            <a:picLocks noChangeAspect="1"/>
          </p:cNvPicPr>
          <p:nvPr/>
        </p:nvPicPr>
        <p:blipFill>
          <a:blip r:embed="rId2"/>
          <a:stretch>
            <a:fillRect/>
          </a:stretch>
        </p:blipFill>
        <p:spPr>
          <a:xfrm>
            <a:off x="6460490" y="782482"/>
            <a:ext cx="5731510" cy="2781812"/>
          </a:xfrm>
          <a:prstGeom prst="rect">
            <a:avLst/>
          </a:prstGeom>
        </p:spPr>
      </p:pic>
    </p:spTree>
    <p:extLst>
      <p:ext uri="{BB962C8B-B14F-4D97-AF65-F5344CB8AC3E}">
        <p14:creationId xmlns:p14="http://schemas.microsoft.com/office/powerpoint/2010/main" val="1096655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332A1B-9BB8-4534-A00D-FD36F00597C0}"/>
              </a:ext>
            </a:extLst>
          </p:cNvPr>
          <p:cNvSpPr txBox="1"/>
          <p:nvPr/>
        </p:nvSpPr>
        <p:spPr>
          <a:xfrm>
            <a:off x="248616" y="443928"/>
            <a:ext cx="6146560" cy="338554"/>
          </a:xfrm>
          <a:prstGeom prst="rect">
            <a:avLst/>
          </a:prstGeom>
          <a:noFill/>
        </p:spPr>
        <p:txBody>
          <a:bodyPr wrap="square">
            <a:spAutoFit/>
          </a:bodyPr>
          <a:lstStyle/>
          <a:p>
            <a:pPr>
              <a:spcAft>
                <a:spcPts val="800"/>
              </a:spcAft>
            </a:pPr>
            <a:r>
              <a:rPr lang="en-IN" sz="1600" b="1" u="sng" dirty="0">
                <a:effectLst/>
                <a:latin typeface="Calibri" panose="020F0502020204030204" pitchFamily="34" charset="0"/>
                <a:ea typeface="Calibri" panose="020F0502020204030204" pitchFamily="34" charset="0"/>
                <a:cs typeface="Calibri" panose="020F0502020204030204" pitchFamily="34" charset="0"/>
              </a:rPr>
              <a:t> Data </a:t>
            </a:r>
            <a:r>
              <a:rPr lang="en-IN" sz="1600" b="1" u="sng" dirty="0" err="1">
                <a:effectLst/>
                <a:latin typeface="Calibri" panose="020F0502020204030204" pitchFamily="34" charset="0"/>
                <a:ea typeface="Calibri" panose="020F0502020204030204" pitchFamily="34" charset="0"/>
                <a:cs typeface="Calibri" panose="020F0502020204030204" pitchFamily="34" charset="0"/>
              </a:rPr>
              <a:t>Preprocessing</a:t>
            </a:r>
            <a:r>
              <a:rPr lang="en-IN" sz="1600" b="1" u="sng" dirty="0">
                <a:effectLst/>
                <a:latin typeface="Calibri" panose="020F0502020204030204" pitchFamily="34" charset="0"/>
                <a:ea typeface="Calibri" panose="020F0502020204030204" pitchFamily="34" charset="0"/>
                <a:cs typeface="Calibri" panose="020F0502020204030204" pitchFamily="34" charset="0"/>
              </a:rPr>
              <a:t> Done</a:t>
            </a:r>
          </a:p>
        </p:txBody>
      </p:sp>
      <p:pic>
        <p:nvPicPr>
          <p:cNvPr id="8" name="Picture 7">
            <a:extLst>
              <a:ext uri="{FF2B5EF4-FFF2-40B4-BE49-F238E27FC236}">
                <a16:creationId xmlns:a16="http://schemas.microsoft.com/office/drawing/2014/main" id="{5D9693A3-8FA1-4560-ABB9-0BAE8B66573F}"/>
              </a:ext>
            </a:extLst>
          </p:cNvPr>
          <p:cNvPicPr>
            <a:picLocks noChangeAspect="1"/>
          </p:cNvPicPr>
          <p:nvPr/>
        </p:nvPicPr>
        <p:blipFill>
          <a:blip r:embed="rId2"/>
          <a:stretch>
            <a:fillRect/>
          </a:stretch>
        </p:blipFill>
        <p:spPr>
          <a:xfrm>
            <a:off x="3015640" y="253682"/>
            <a:ext cx="5731510" cy="864235"/>
          </a:xfrm>
          <a:prstGeom prst="rect">
            <a:avLst/>
          </a:prstGeom>
          <a:ln>
            <a:solidFill>
              <a:schemeClr val="accent1"/>
            </a:solidFill>
          </a:ln>
        </p:spPr>
      </p:pic>
      <p:pic>
        <p:nvPicPr>
          <p:cNvPr id="9" name="Picture 8">
            <a:extLst>
              <a:ext uri="{FF2B5EF4-FFF2-40B4-BE49-F238E27FC236}">
                <a16:creationId xmlns:a16="http://schemas.microsoft.com/office/drawing/2014/main" id="{180675DA-A5F0-4559-B405-6E72A748AB6C}"/>
              </a:ext>
            </a:extLst>
          </p:cNvPr>
          <p:cNvPicPr>
            <a:picLocks noChangeAspect="1"/>
          </p:cNvPicPr>
          <p:nvPr/>
        </p:nvPicPr>
        <p:blipFill rotWithShape="1">
          <a:blip r:embed="rId3"/>
          <a:srcRect r="14149" b="2862"/>
          <a:stretch/>
        </p:blipFill>
        <p:spPr>
          <a:xfrm>
            <a:off x="9140356" y="24987"/>
            <a:ext cx="2518407" cy="4567333"/>
          </a:xfrm>
          <a:prstGeom prst="rect">
            <a:avLst/>
          </a:prstGeom>
          <a:ln>
            <a:solidFill>
              <a:schemeClr val="accent1"/>
            </a:solidFill>
          </a:ln>
        </p:spPr>
      </p:pic>
      <p:pic>
        <p:nvPicPr>
          <p:cNvPr id="10" name="Picture 9">
            <a:extLst>
              <a:ext uri="{FF2B5EF4-FFF2-40B4-BE49-F238E27FC236}">
                <a16:creationId xmlns:a16="http://schemas.microsoft.com/office/drawing/2014/main" id="{092E066C-3A1A-42FF-9F3A-BEC758919154}"/>
              </a:ext>
            </a:extLst>
          </p:cNvPr>
          <p:cNvPicPr>
            <a:picLocks noChangeAspect="1"/>
          </p:cNvPicPr>
          <p:nvPr/>
        </p:nvPicPr>
        <p:blipFill>
          <a:blip r:embed="rId4"/>
          <a:stretch>
            <a:fillRect/>
          </a:stretch>
        </p:blipFill>
        <p:spPr>
          <a:xfrm>
            <a:off x="248616" y="1308163"/>
            <a:ext cx="5281127" cy="3128538"/>
          </a:xfrm>
          <a:prstGeom prst="rect">
            <a:avLst/>
          </a:prstGeom>
          <a:ln>
            <a:solidFill>
              <a:schemeClr val="accent1"/>
            </a:solidFill>
          </a:ln>
        </p:spPr>
      </p:pic>
      <p:pic>
        <p:nvPicPr>
          <p:cNvPr id="11" name="Picture 10">
            <a:extLst>
              <a:ext uri="{FF2B5EF4-FFF2-40B4-BE49-F238E27FC236}">
                <a16:creationId xmlns:a16="http://schemas.microsoft.com/office/drawing/2014/main" id="{FC5BCEF3-3F21-45F7-ABA1-3B5DC6CA1CC5}"/>
              </a:ext>
            </a:extLst>
          </p:cNvPr>
          <p:cNvPicPr>
            <a:picLocks noChangeAspect="1"/>
          </p:cNvPicPr>
          <p:nvPr/>
        </p:nvPicPr>
        <p:blipFill>
          <a:blip r:embed="rId5"/>
          <a:stretch>
            <a:fillRect/>
          </a:stretch>
        </p:blipFill>
        <p:spPr>
          <a:xfrm>
            <a:off x="248615" y="4549346"/>
            <a:ext cx="5420617" cy="2192020"/>
          </a:xfrm>
          <a:prstGeom prst="rect">
            <a:avLst/>
          </a:prstGeom>
          <a:ln>
            <a:solidFill>
              <a:schemeClr val="accent1"/>
            </a:solidFill>
          </a:ln>
        </p:spPr>
      </p:pic>
      <p:pic>
        <p:nvPicPr>
          <p:cNvPr id="12" name="Picture 11">
            <a:extLst>
              <a:ext uri="{FF2B5EF4-FFF2-40B4-BE49-F238E27FC236}">
                <a16:creationId xmlns:a16="http://schemas.microsoft.com/office/drawing/2014/main" id="{703A7FD0-6B4B-4D89-95A7-B55DF3B967B2}"/>
              </a:ext>
            </a:extLst>
          </p:cNvPr>
          <p:cNvPicPr>
            <a:picLocks noChangeAspect="1"/>
          </p:cNvPicPr>
          <p:nvPr/>
        </p:nvPicPr>
        <p:blipFill>
          <a:blip r:embed="rId6"/>
          <a:stretch>
            <a:fillRect/>
          </a:stretch>
        </p:blipFill>
        <p:spPr>
          <a:xfrm>
            <a:off x="6176865" y="4665980"/>
            <a:ext cx="5481898" cy="2192020"/>
          </a:xfrm>
          <a:prstGeom prst="rect">
            <a:avLst/>
          </a:prstGeom>
          <a:ln>
            <a:solidFill>
              <a:schemeClr val="accent1"/>
            </a:solidFill>
          </a:ln>
        </p:spPr>
      </p:pic>
      <p:cxnSp>
        <p:nvCxnSpPr>
          <p:cNvPr id="13" name="Straight Arrow Connector 12">
            <a:extLst>
              <a:ext uri="{FF2B5EF4-FFF2-40B4-BE49-F238E27FC236}">
                <a16:creationId xmlns:a16="http://schemas.microsoft.com/office/drawing/2014/main" id="{89F9D45D-BC43-4E08-AFEA-5B4355482FFD}"/>
              </a:ext>
            </a:extLst>
          </p:cNvPr>
          <p:cNvCxnSpPr>
            <a:stCxn id="8" idx="3"/>
            <a:endCxn id="9" idx="1"/>
          </p:cNvCxnSpPr>
          <p:nvPr/>
        </p:nvCxnSpPr>
        <p:spPr>
          <a:xfrm>
            <a:off x="8747150" y="685800"/>
            <a:ext cx="393206" cy="1622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08AF4A1-DAF8-4F2E-8D77-95C5E4CC9E0D}"/>
              </a:ext>
            </a:extLst>
          </p:cNvPr>
          <p:cNvCxnSpPr>
            <a:stCxn id="9" idx="1"/>
            <a:endCxn id="10" idx="3"/>
          </p:cNvCxnSpPr>
          <p:nvPr/>
        </p:nvCxnSpPr>
        <p:spPr>
          <a:xfrm flipH="1">
            <a:off x="5529743" y="2308654"/>
            <a:ext cx="3610613" cy="5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4D35BA7-F3F4-49E3-97D9-565739CD0231}"/>
              </a:ext>
            </a:extLst>
          </p:cNvPr>
          <p:cNvCxnSpPr>
            <a:cxnSpLocks/>
            <a:endCxn id="11" idx="0"/>
          </p:cNvCxnSpPr>
          <p:nvPr/>
        </p:nvCxnSpPr>
        <p:spPr>
          <a:xfrm>
            <a:off x="2943306" y="4436701"/>
            <a:ext cx="15618" cy="112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F0F0DAA-7A4B-4520-B0BE-CC4CC3AC4EC9}"/>
              </a:ext>
            </a:extLst>
          </p:cNvPr>
          <p:cNvCxnSpPr>
            <a:stCxn id="11" idx="3"/>
            <a:endCxn id="12" idx="1"/>
          </p:cNvCxnSpPr>
          <p:nvPr/>
        </p:nvCxnSpPr>
        <p:spPr>
          <a:xfrm>
            <a:off x="5669232" y="5645356"/>
            <a:ext cx="507633" cy="116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4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332A1B-9BB8-4534-A00D-FD36F00597C0}"/>
              </a:ext>
            </a:extLst>
          </p:cNvPr>
          <p:cNvSpPr txBox="1"/>
          <p:nvPr/>
        </p:nvSpPr>
        <p:spPr>
          <a:xfrm>
            <a:off x="248616" y="443928"/>
            <a:ext cx="3340890"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 Fill </a:t>
            </a:r>
            <a:r>
              <a:rPr lang="en-US" sz="1600" b="1" u="sng" dirty="0" err="1">
                <a:effectLst/>
                <a:latin typeface="Calibri" panose="020F0502020204030204" pitchFamily="34" charset="0"/>
                <a:ea typeface="Calibri" panose="020F0502020204030204" pitchFamily="34" charset="0"/>
                <a:cs typeface="Calibri" panose="020F0502020204030204" pitchFamily="34" charset="0"/>
              </a:rPr>
              <a:t>GarageYrBlt</a:t>
            </a:r>
            <a:r>
              <a:rPr lang="en-US" sz="1600" b="1" u="sng" dirty="0">
                <a:effectLst/>
                <a:latin typeface="Calibri" panose="020F0502020204030204" pitchFamily="34" charset="0"/>
                <a:ea typeface="Calibri" panose="020F0502020204030204" pitchFamily="34" charset="0"/>
                <a:cs typeface="Calibri" panose="020F0502020204030204" pitchFamily="34" charset="0"/>
              </a:rPr>
              <a:t> with zero values</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92DFEE8-A191-40AF-867C-A5173BB9563D}"/>
              </a:ext>
            </a:extLst>
          </p:cNvPr>
          <p:cNvPicPr>
            <a:picLocks noChangeAspect="1"/>
          </p:cNvPicPr>
          <p:nvPr/>
        </p:nvPicPr>
        <p:blipFill>
          <a:blip r:embed="rId2"/>
          <a:stretch>
            <a:fillRect/>
          </a:stretch>
        </p:blipFill>
        <p:spPr>
          <a:xfrm>
            <a:off x="3589506" y="422705"/>
            <a:ext cx="5394960" cy="381000"/>
          </a:xfrm>
          <a:prstGeom prst="rect">
            <a:avLst/>
          </a:prstGeom>
        </p:spPr>
      </p:pic>
      <p:pic>
        <p:nvPicPr>
          <p:cNvPr id="16" name="Picture 15">
            <a:extLst>
              <a:ext uri="{FF2B5EF4-FFF2-40B4-BE49-F238E27FC236}">
                <a16:creationId xmlns:a16="http://schemas.microsoft.com/office/drawing/2014/main" id="{B64D2816-8E2C-4880-AF94-773FD451C552}"/>
              </a:ext>
            </a:extLst>
          </p:cNvPr>
          <p:cNvPicPr>
            <a:picLocks noChangeAspect="1"/>
          </p:cNvPicPr>
          <p:nvPr/>
        </p:nvPicPr>
        <p:blipFill>
          <a:blip r:embed="rId3"/>
          <a:stretch>
            <a:fillRect/>
          </a:stretch>
        </p:blipFill>
        <p:spPr>
          <a:xfrm>
            <a:off x="248616" y="956344"/>
            <a:ext cx="5731510" cy="2357755"/>
          </a:xfrm>
          <a:prstGeom prst="rect">
            <a:avLst/>
          </a:prstGeom>
          <a:ln>
            <a:solidFill>
              <a:schemeClr val="accent1"/>
            </a:solidFill>
          </a:ln>
        </p:spPr>
      </p:pic>
      <p:pic>
        <p:nvPicPr>
          <p:cNvPr id="17" name="Picture 16">
            <a:extLst>
              <a:ext uri="{FF2B5EF4-FFF2-40B4-BE49-F238E27FC236}">
                <a16:creationId xmlns:a16="http://schemas.microsoft.com/office/drawing/2014/main" id="{D4095B83-A3BB-447A-B8DB-E2ABADD03E75}"/>
              </a:ext>
            </a:extLst>
          </p:cNvPr>
          <p:cNvPicPr>
            <a:picLocks noChangeAspect="1"/>
          </p:cNvPicPr>
          <p:nvPr/>
        </p:nvPicPr>
        <p:blipFill>
          <a:blip r:embed="rId4"/>
          <a:stretch>
            <a:fillRect/>
          </a:stretch>
        </p:blipFill>
        <p:spPr>
          <a:xfrm>
            <a:off x="248616" y="3429000"/>
            <a:ext cx="5731510" cy="481965"/>
          </a:xfrm>
          <a:prstGeom prst="rect">
            <a:avLst/>
          </a:prstGeom>
          <a:ln>
            <a:solidFill>
              <a:schemeClr val="accent1"/>
            </a:solidFill>
          </a:ln>
        </p:spPr>
      </p:pic>
      <p:pic>
        <p:nvPicPr>
          <p:cNvPr id="19" name="Picture 18">
            <a:extLst>
              <a:ext uri="{FF2B5EF4-FFF2-40B4-BE49-F238E27FC236}">
                <a16:creationId xmlns:a16="http://schemas.microsoft.com/office/drawing/2014/main" id="{75554553-57AA-4894-9CBF-B5359B4E2DB4}"/>
              </a:ext>
            </a:extLst>
          </p:cNvPr>
          <p:cNvPicPr>
            <a:picLocks noChangeAspect="1"/>
          </p:cNvPicPr>
          <p:nvPr/>
        </p:nvPicPr>
        <p:blipFill>
          <a:blip r:embed="rId5"/>
          <a:stretch>
            <a:fillRect/>
          </a:stretch>
        </p:blipFill>
        <p:spPr>
          <a:xfrm>
            <a:off x="248616" y="4025866"/>
            <a:ext cx="5731510" cy="967105"/>
          </a:xfrm>
          <a:prstGeom prst="rect">
            <a:avLst/>
          </a:prstGeom>
          <a:ln>
            <a:solidFill>
              <a:schemeClr val="accent1"/>
            </a:solidFill>
          </a:ln>
        </p:spPr>
      </p:pic>
      <p:pic>
        <p:nvPicPr>
          <p:cNvPr id="20" name="Picture 19">
            <a:extLst>
              <a:ext uri="{FF2B5EF4-FFF2-40B4-BE49-F238E27FC236}">
                <a16:creationId xmlns:a16="http://schemas.microsoft.com/office/drawing/2014/main" id="{604515EA-4E22-40C8-86B1-D9FD0CFCD629}"/>
              </a:ext>
            </a:extLst>
          </p:cNvPr>
          <p:cNvPicPr>
            <a:picLocks noChangeAspect="1"/>
          </p:cNvPicPr>
          <p:nvPr/>
        </p:nvPicPr>
        <p:blipFill>
          <a:blip r:embed="rId6"/>
          <a:stretch>
            <a:fillRect/>
          </a:stretch>
        </p:blipFill>
        <p:spPr>
          <a:xfrm>
            <a:off x="6181349" y="872135"/>
            <a:ext cx="4297699" cy="2873014"/>
          </a:xfrm>
          <a:prstGeom prst="rect">
            <a:avLst/>
          </a:prstGeom>
          <a:ln>
            <a:solidFill>
              <a:schemeClr val="accent1"/>
            </a:solidFill>
          </a:ln>
        </p:spPr>
      </p:pic>
      <p:pic>
        <p:nvPicPr>
          <p:cNvPr id="21" name="Picture 20">
            <a:extLst>
              <a:ext uri="{FF2B5EF4-FFF2-40B4-BE49-F238E27FC236}">
                <a16:creationId xmlns:a16="http://schemas.microsoft.com/office/drawing/2014/main" id="{026F8FD9-B570-420F-9B00-BD96458CC765}"/>
              </a:ext>
            </a:extLst>
          </p:cNvPr>
          <p:cNvPicPr>
            <a:picLocks noChangeAspect="1"/>
          </p:cNvPicPr>
          <p:nvPr/>
        </p:nvPicPr>
        <p:blipFill>
          <a:blip r:embed="rId7"/>
          <a:stretch>
            <a:fillRect/>
          </a:stretch>
        </p:blipFill>
        <p:spPr>
          <a:xfrm>
            <a:off x="6096000" y="3813579"/>
            <a:ext cx="5615636" cy="896620"/>
          </a:xfrm>
          <a:prstGeom prst="rect">
            <a:avLst/>
          </a:prstGeom>
          <a:ln>
            <a:solidFill>
              <a:schemeClr val="accent1"/>
            </a:solidFill>
          </a:ln>
        </p:spPr>
      </p:pic>
      <p:pic>
        <p:nvPicPr>
          <p:cNvPr id="22" name="Picture 21">
            <a:extLst>
              <a:ext uri="{FF2B5EF4-FFF2-40B4-BE49-F238E27FC236}">
                <a16:creationId xmlns:a16="http://schemas.microsoft.com/office/drawing/2014/main" id="{5FCE9DE6-E41A-41FB-802C-B56C2A2F7AB1}"/>
              </a:ext>
            </a:extLst>
          </p:cNvPr>
          <p:cNvPicPr>
            <a:picLocks noChangeAspect="1"/>
          </p:cNvPicPr>
          <p:nvPr/>
        </p:nvPicPr>
        <p:blipFill>
          <a:blip r:embed="rId8"/>
          <a:stretch>
            <a:fillRect/>
          </a:stretch>
        </p:blipFill>
        <p:spPr>
          <a:xfrm>
            <a:off x="6096000" y="4675398"/>
            <a:ext cx="5615636" cy="2079625"/>
          </a:xfrm>
          <a:prstGeom prst="rect">
            <a:avLst/>
          </a:prstGeom>
          <a:ln>
            <a:solidFill>
              <a:schemeClr val="accent1"/>
            </a:solidFill>
          </a:ln>
        </p:spPr>
      </p:pic>
      <p:cxnSp>
        <p:nvCxnSpPr>
          <p:cNvPr id="3" name="Straight Arrow Connector 2">
            <a:extLst>
              <a:ext uri="{FF2B5EF4-FFF2-40B4-BE49-F238E27FC236}">
                <a16:creationId xmlns:a16="http://schemas.microsoft.com/office/drawing/2014/main" id="{45C83F72-5792-443B-B032-9347164DA6EF}"/>
              </a:ext>
            </a:extLst>
          </p:cNvPr>
          <p:cNvCxnSpPr>
            <a:stCxn id="14" idx="2"/>
            <a:endCxn id="16" idx="0"/>
          </p:cNvCxnSpPr>
          <p:nvPr/>
        </p:nvCxnSpPr>
        <p:spPr>
          <a:xfrm flipH="1">
            <a:off x="3114371" y="803705"/>
            <a:ext cx="3172615" cy="152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97150D34-ACD3-4360-A105-200FBE71C5A5}"/>
              </a:ext>
            </a:extLst>
          </p:cNvPr>
          <p:cNvCxnSpPr>
            <a:cxnSpLocks/>
            <a:stCxn id="19" idx="2"/>
            <a:endCxn id="20" idx="1"/>
          </p:cNvCxnSpPr>
          <p:nvPr/>
        </p:nvCxnSpPr>
        <p:spPr>
          <a:xfrm rot="5400000" flipH="1" flipV="1">
            <a:off x="3305695" y="2117318"/>
            <a:ext cx="2684329" cy="3066978"/>
          </a:xfrm>
          <a:prstGeom prst="bentConnector4">
            <a:avLst>
              <a:gd name="adj1" fmla="val -8516"/>
              <a:gd name="adj2" fmla="val 9672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457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332A1B-9BB8-4534-A00D-FD36F00597C0}"/>
              </a:ext>
            </a:extLst>
          </p:cNvPr>
          <p:cNvSpPr txBox="1"/>
          <p:nvPr/>
        </p:nvSpPr>
        <p:spPr>
          <a:xfrm>
            <a:off x="248616" y="443928"/>
            <a:ext cx="3340890"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 Fill </a:t>
            </a:r>
            <a:r>
              <a:rPr lang="en-US" sz="1600" b="1" u="sng" dirty="0" err="1">
                <a:effectLst/>
                <a:latin typeface="Calibri" panose="020F0502020204030204" pitchFamily="34" charset="0"/>
                <a:ea typeface="Calibri" panose="020F0502020204030204" pitchFamily="34" charset="0"/>
                <a:cs typeface="Calibri" panose="020F0502020204030204" pitchFamily="34" charset="0"/>
              </a:rPr>
              <a:t>GarageYrBlt</a:t>
            </a:r>
            <a:r>
              <a:rPr lang="en-US" sz="1600" b="1" u="sng" dirty="0">
                <a:effectLst/>
                <a:latin typeface="Calibri" panose="020F0502020204030204" pitchFamily="34" charset="0"/>
                <a:ea typeface="Calibri" panose="020F0502020204030204" pitchFamily="34" charset="0"/>
                <a:cs typeface="Calibri" panose="020F0502020204030204" pitchFamily="34" charset="0"/>
              </a:rPr>
              <a:t> with zero values</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92DFEE8-A191-40AF-867C-A5173BB9563D}"/>
              </a:ext>
            </a:extLst>
          </p:cNvPr>
          <p:cNvPicPr>
            <a:picLocks noChangeAspect="1"/>
          </p:cNvPicPr>
          <p:nvPr/>
        </p:nvPicPr>
        <p:blipFill>
          <a:blip r:embed="rId2"/>
          <a:stretch>
            <a:fillRect/>
          </a:stretch>
        </p:blipFill>
        <p:spPr>
          <a:xfrm>
            <a:off x="3589506" y="422705"/>
            <a:ext cx="5394960" cy="381000"/>
          </a:xfrm>
          <a:prstGeom prst="rect">
            <a:avLst/>
          </a:prstGeom>
        </p:spPr>
      </p:pic>
      <p:pic>
        <p:nvPicPr>
          <p:cNvPr id="16" name="Picture 15">
            <a:extLst>
              <a:ext uri="{FF2B5EF4-FFF2-40B4-BE49-F238E27FC236}">
                <a16:creationId xmlns:a16="http://schemas.microsoft.com/office/drawing/2014/main" id="{B64D2816-8E2C-4880-AF94-773FD451C552}"/>
              </a:ext>
            </a:extLst>
          </p:cNvPr>
          <p:cNvPicPr>
            <a:picLocks noChangeAspect="1"/>
          </p:cNvPicPr>
          <p:nvPr/>
        </p:nvPicPr>
        <p:blipFill>
          <a:blip r:embed="rId3"/>
          <a:stretch>
            <a:fillRect/>
          </a:stretch>
        </p:blipFill>
        <p:spPr>
          <a:xfrm>
            <a:off x="248616" y="956344"/>
            <a:ext cx="5731510" cy="2357755"/>
          </a:xfrm>
          <a:prstGeom prst="rect">
            <a:avLst/>
          </a:prstGeom>
          <a:ln>
            <a:solidFill>
              <a:schemeClr val="accent1"/>
            </a:solidFill>
          </a:ln>
        </p:spPr>
      </p:pic>
      <p:pic>
        <p:nvPicPr>
          <p:cNvPr id="17" name="Picture 16">
            <a:extLst>
              <a:ext uri="{FF2B5EF4-FFF2-40B4-BE49-F238E27FC236}">
                <a16:creationId xmlns:a16="http://schemas.microsoft.com/office/drawing/2014/main" id="{D4095B83-A3BB-447A-B8DB-E2ABADD03E75}"/>
              </a:ext>
            </a:extLst>
          </p:cNvPr>
          <p:cNvPicPr>
            <a:picLocks noChangeAspect="1"/>
          </p:cNvPicPr>
          <p:nvPr/>
        </p:nvPicPr>
        <p:blipFill>
          <a:blip r:embed="rId4"/>
          <a:stretch>
            <a:fillRect/>
          </a:stretch>
        </p:blipFill>
        <p:spPr>
          <a:xfrm>
            <a:off x="248616" y="3429000"/>
            <a:ext cx="5731510" cy="481965"/>
          </a:xfrm>
          <a:prstGeom prst="rect">
            <a:avLst/>
          </a:prstGeom>
          <a:ln>
            <a:solidFill>
              <a:schemeClr val="accent1"/>
            </a:solidFill>
          </a:ln>
        </p:spPr>
      </p:pic>
      <p:pic>
        <p:nvPicPr>
          <p:cNvPr id="19" name="Picture 18">
            <a:extLst>
              <a:ext uri="{FF2B5EF4-FFF2-40B4-BE49-F238E27FC236}">
                <a16:creationId xmlns:a16="http://schemas.microsoft.com/office/drawing/2014/main" id="{75554553-57AA-4894-9CBF-B5359B4E2DB4}"/>
              </a:ext>
            </a:extLst>
          </p:cNvPr>
          <p:cNvPicPr>
            <a:picLocks noChangeAspect="1"/>
          </p:cNvPicPr>
          <p:nvPr/>
        </p:nvPicPr>
        <p:blipFill>
          <a:blip r:embed="rId5"/>
          <a:stretch>
            <a:fillRect/>
          </a:stretch>
        </p:blipFill>
        <p:spPr>
          <a:xfrm>
            <a:off x="248616" y="4025866"/>
            <a:ext cx="5731510" cy="967105"/>
          </a:xfrm>
          <a:prstGeom prst="rect">
            <a:avLst/>
          </a:prstGeom>
          <a:ln>
            <a:solidFill>
              <a:schemeClr val="accent1"/>
            </a:solidFill>
          </a:ln>
        </p:spPr>
      </p:pic>
      <p:pic>
        <p:nvPicPr>
          <p:cNvPr id="20" name="Picture 19">
            <a:extLst>
              <a:ext uri="{FF2B5EF4-FFF2-40B4-BE49-F238E27FC236}">
                <a16:creationId xmlns:a16="http://schemas.microsoft.com/office/drawing/2014/main" id="{604515EA-4E22-40C8-86B1-D9FD0CFCD629}"/>
              </a:ext>
            </a:extLst>
          </p:cNvPr>
          <p:cNvPicPr>
            <a:picLocks noChangeAspect="1"/>
          </p:cNvPicPr>
          <p:nvPr/>
        </p:nvPicPr>
        <p:blipFill>
          <a:blip r:embed="rId6"/>
          <a:stretch>
            <a:fillRect/>
          </a:stretch>
        </p:blipFill>
        <p:spPr>
          <a:xfrm>
            <a:off x="6181349" y="872135"/>
            <a:ext cx="4297699" cy="2873014"/>
          </a:xfrm>
          <a:prstGeom prst="rect">
            <a:avLst/>
          </a:prstGeom>
          <a:ln>
            <a:solidFill>
              <a:schemeClr val="accent1"/>
            </a:solidFill>
          </a:ln>
        </p:spPr>
      </p:pic>
      <p:pic>
        <p:nvPicPr>
          <p:cNvPr id="21" name="Picture 20">
            <a:extLst>
              <a:ext uri="{FF2B5EF4-FFF2-40B4-BE49-F238E27FC236}">
                <a16:creationId xmlns:a16="http://schemas.microsoft.com/office/drawing/2014/main" id="{026F8FD9-B570-420F-9B00-BD96458CC765}"/>
              </a:ext>
            </a:extLst>
          </p:cNvPr>
          <p:cNvPicPr>
            <a:picLocks noChangeAspect="1"/>
          </p:cNvPicPr>
          <p:nvPr/>
        </p:nvPicPr>
        <p:blipFill>
          <a:blip r:embed="rId7"/>
          <a:stretch>
            <a:fillRect/>
          </a:stretch>
        </p:blipFill>
        <p:spPr>
          <a:xfrm>
            <a:off x="6096000" y="3813579"/>
            <a:ext cx="5615636" cy="896620"/>
          </a:xfrm>
          <a:prstGeom prst="rect">
            <a:avLst/>
          </a:prstGeom>
          <a:ln>
            <a:solidFill>
              <a:schemeClr val="accent1"/>
            </a:solidFill>
          </a:ln>
        </p:spPr>
      </p:pic>
      <p:pic>
        <p:nvPicPr>
          <p:cNvPr id="22" name="Picture 21">
            <a:extLst>
              <a:ext uri="{FF2B5EF4-FFF2-40B4-BE49-F238E27FC236}">
                <a16:creationId xmlns:a16="http://schemas.microsoft.com/office/drawing/2014/main" id="{5FCE9DE6-E41A-41FB-802C-B56C2A2F7AB1}"/>
              </a:ext>
            </a:extLst>
          </p:cNvPr>
          <p:cNvPicPr>
            <a:picLocks noChangeAspect="1"/>
          </p:cNvPicPr>
          <p:nvPr/>
        </p:nvPicPr>
        <p:blipFill>
          <a:blip r:embed="rId8"/>
          <a:stretch>
            <a:fillRect/>
          </a:stretch>
        </p:blipFill>
        <p:spPr>
          <a:xfrm>
            <a:off x="6096000" y="4675398"/>
            <a:ext cx="5615636" cy="2079625"/>
          </a:xfrm>
          <a:prstGeom prst="rect">
            <a:avLst/>
          </a:prstGeom>
          <a:ln>
            <a:solidFill>
              <a:schemeClr val="accent1"/>
            </a:solidFill>
          </a:ln>
        </p:spPr>
      </p:pic>
      <p:cxnSp>
        <p:nvCxnSpPr>
          <p:cNvPr id="3" name="Straight Arrow Connector 2">
            <a:extLst>
              <a:ext uri="{FF2B5EF4-FFF2-40B4-BE49-F238E27FC236}">
                <a16:creationId xmlns:a16="http://schemas.microsoft.com/office/drawing/2014/main" id="{45C83F72-5792-443B-B032-9347164DA6EF}"/>
              </a:ext>
            </a:extLst>
          </p:cNvPr>
          <p:cNvCxnSpPr>
            <a:stCxn id="14" idx="2"/>
            <a:endCxn id="16" idx="0"/>
          </p:cNvCxnSpPr>
          <p:nvPr/>
        </p:nvCxnSpPr>
        <p:spPr>
          <a:xfrm flipH="1">
            <a:off x="3114371" y="803705"/>
            <a:ext cx="3172615" cy="152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97150D34-ACD3-4360-A105-200FBE71C5A5}"/>
              </a:ext>
            </a:extLst>
          </p:cNvPr>
          <p:cNvCxnSpPr>
            <a:cxnSpLocks/>
            <a:stCxn id="19" idx="2"/>
            <a:endCxn id="20" idx="1"/>
          </p:cNvCxnSpPr>
          <p:nvPr/>
        </p:nvCxnSpPr>
        <p:spPr>
          <a:xfrm rot="5400000" flipH="1" flipV="1">
            <a:off x="3305695" y="2117318"/>
            <a:ext cx="2684329" cy="3066978"/>
          </a:xfrm>
          <a:prstGeom prst="bentConnector4">
            <a:avLst>
              <a:gd name="adj1" fmla="val -8516"/>
              <a:gd name="adj2" fmla="val 9672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C3FE5CD-BFD0-43FE-BFAC-3685B057608B}"/>
              </a:ext>
            </a:extLst>
          </p:cNvPr>
          <p:cNvSpPr txBox="1"/>
          <p:nvPr/>
        </p:nvSpPr>
        <p:spPr>
          <a:xfrm>
            <a:off x="248616" y="5507553"/>
            <a:ext cx="6104106" cy="338554"/>
          </a:xfrm>
          <a:prstGeom prst="rect">
            <a:avLst/>
          </a:prstGeom>
          <a:noFill/>
        </p:spPr>
        <p:txBody>
          <a:bodyPr wrap="square">
            <a:spAutoFit/>
          </a:bodyPr>
          <a:lstStyle>
            <a:defPPr>
              <a:defRPr lang="en-US"/>
            </a:defPPr>
            <a:lvl1pPr>
              <a:spcAft>
                <a:spcPts val="800"/>
              </a:spcAft>
              <a:defRPr sz="1600" b="1" u="sng">
                <a:effectLst/>
                <a:latin typeface="Calibri" panose="020F0502020204030204" pitchFamily="34" charset="0"/>
                <a:ea typeface="Calibri" panose="020F0502020204030204" pitchFamily="34" charset="0"/>
                <a:cs typeface="Calibri" panose="020F0502020204030204" pitchFamily="34" charset="0"/>
              </a:defRPr>
            </a:lvl1pPr>
          </a:lstStyle>
          <a:p>
            <a:r>
              <a:rPr lang="en-IN" dirty="0"/>
              <a:t>Note:</a:t>
            </a:r>
          </a:p>
        </p:txBody>
      </p:sp>
      <p:sp>
        <p:nvSpPr>
          <p:cNvPr id="4" name="Rectangle 2">
            <a:extLst>
              <a:ext uri="{FF2B5EF4-FFF2-40B4-BE49-F238E27FC236}">
                <a16:creationId xmlns:a16="http://schemas.microsoft.com/office/drawing/2014/main" id="{2DD6F99D-F961-4F49-95ED-92D2F4DB3FC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27">
            <a:extLst>
              <a:ext uri="{FF2B5EF4-FFF2-40B4-BE49-F238E27FC236}">
                <a16:creationId xmlns:a16="http://schemas.microsoft.com/office/drawing/2014/main" id="{CAD3C5BD-B42A-4C77-9336-FA7FD130E3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901656"/>
            <a:ext cx="5730875" cy="365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579BC0C-D229-4D52-B950-F646723B4F13}"/>
              </a:ext>
            </a:extLst>
          </p:cNvPr>
          <p:cNvSpPr>
            <a:spLocks noChangeArrowheads="1"/>
          </p:cNvSpPr>
          <p:nvPr/>
        </p:nvSpPr>
        <p:spPr bwMode="auto">
          <a:xfrm>
            <a:off x="457200" y="822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70312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C78CE7-43B8-4511-9DE5-D5CA1FADC14D}"/>
              </a:ext>
            </a:extLst>
          </p:cNvPr>
          <p:cNvSpPr txBox="1"/>
          <p:nvPr/>
        </p:nvSpPr>
        <p:spPr>
          <a:xfrm>
            <a:off x="231680" y="455166"/>
            <a:ext cx="11056080" cy="5634491"/>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Data Inputs- Logic- Output Relationships</a:t>
            </a:r>
          </a:p>
          <a:p>
            <a:pPr>
              <a:lnSpc>
                <a:spcPct val="150000"/>
              </a:lnSpc>
            </a:pPr>
            <a:r>
              <a:rPr lang="en-US" sz="1200" dirty="0">
                <a:latin typeface="Calibri" panose="020F0502020204030204" pitchFamily="34" charset="0"/>
                <a:cs typeface="Calibri" panose="020F0502020204030204" pitchFamily="34" charset="0"/>
              </a:rPr>
              <a:t>If y represents the dependent variable and x the independent variable, this relationship is described as the regression of y on x. </a:t>
            </a:r>
            <a:r>
              <a:rPr lang="en-US" sz="1200" u="sng" dirty="0">
                <a:latin typeface="Calibri" panose="020F0502020204030204" pitchFamily="34" charset="0"/>
                <a:cs typeface="Calibri" panose="020F0502020204030204" pitchFamily="34" charset="0"/>
              </a:rPr>
              <a:t>Regression equation.</a:t>
            </a:r>
          </a:p>
          <a:p>
            <a:pPr marL="228600" indent="-228600">
              <a:lnSpc>
                <a:spcPct val="150000"/>
              </a:lnSpc>
              <a:buFont typeface="+mj-lt"/>
              <a:buAutoNum type="arabicPeriod"/>
            </a:pPr>
            <a:r>
              <a:rPr lang="en-US" sz="1200" dirty="0">
                <a:latin typeface="Calibri" panose="020F0502020204030204" pitchFamily="34" charset="0"/>
                <a:cs typeface="Calibri" panose="020F0502020204030204" pitchFamily="34" charset="0"/>
              </a:rPr>
              <a:t>Linear regression attempts to model the relationship between two variables by fitting a linear equation to observed data. ... A linear regression line has an equation of the form Y = a + </a:t>
            </a:r>
            <a:r>
              <a:rPr lang="en-US" sz="1200" dirty="0" err="1">
                <a:latin typeface="Calibri" panose="020F0502020204030204" pitchFamily="34" charset="0"/>
                <a:cs typeface="Calibri" panose="020F0502020204030204" pitchFamily="34" charset="0"/>
              </a:rPr>
              <a:t>bX</a:t>
            </a:r>
            <a:r>
              <a:rPr lang="en-US" sz="1200" dirty="0">
                <a:latin typeface="Calibri" panose="020F0502020204030204" pitchFamily="34" charset="0"/>
                <a:cs typeface="Calibri" panose="020F0502020204030204" pitchFamily="34" charset="0"/>
              </a:rPr>
              <a:t>, where X is the explanatory variable and Y is the dependent variable.</a:t>
            </a:r>
          </a:p>
          <a:p>
            <a:pPr marL="228600" indent="-228600">
              <a:lnSpc>
                <a:spcPct val="150000"/>
              </a:lnSpc>
              <a:buFont typeface="+mj-lt"/>
              <a:buAutoNum type="arabicPeriod"/>
            </a:pPr>
            <a:r>
              <a:rPr lang="en-US" sz="1200" dirty="0">
                <a:latin typeface="Calibri" panose="020F0502020204030204" pitchFamily="34" charset="0"/>
                <a:cs typeface="Calibri" panose="020F0502020204030204" pitchFamily="34" charset="0"/>
              </a:rPr>
              <a:t>The output variable (also called dependent variable, or regress and) is assumed to be a linear function of the input variables (also called independent variables, or regressors) and of an unobservable error term that adds noise to the linear relationship between inputs and outputs.</a:t>
            </a:r>
          </a:p>
          <a:p>
            <a:pPr marL="228600" indent="-228600">
              <a:lnSpc>
                <a:spcPct val="150000"/>
              </a:lnSpc>
              <a:buFont typeface="+mj-lt"/>
              <a:buAutoNum type="arabicPeriod"/>
            </a:pPr>
            <a:r>
              <a:rPr lang="en-US" sz="1200" dirty="0">
                <a:latin typeface="Calibri" panose="020F0502020204030204" pitchFamily="34" charset="0"/>
                <a:cs typeface="Calibri" panose="020F0502020204030204" pitchFamily="34" charset="0"/>
              </a:rPr>
              <a:t>To do this a line is created that best fits a set of data pairs. The value of y is derived through the value of x, reflects their correlation</a:t>
            </a:r>
          </a:p>
          <a:p>
            <a:pPr marL="228600" indent="-228600">
              <a:lnSpc>
                <a:spcPct val="150000"/>
              </a:lnSpc>
              <a:buFont typeface="+mj-lt"/>
              <a:buAutoNum type="arabicPeriod"/>
            </a:pPr>
            <a:r>
              <a:rPr lang="en-US" sz="1200" dirty="0">
                <a:latin typeface="Calibri" panose="020F0502020204030204" pitchFamily="34" charset="0"/>
                <a:cs typeface="Calibri" panose="020F0502020204030204" pitchFamily="34" charset="0"/>
              </a:rPr>
              <a:t>The RESPONSE of a system is linear when the output is directly proportional to the input, that is, any change in the input produces a proportional change in the output. When plotted on a graph, a straight line results.</a:t>
            </a:r>
          </a:p>
          <a:p>
            <a:pPr marL="228600" indent="-228600">
              <a:lnSpc>
                <a:spcPct val="150000"/>
              </a:lnSpc>
              <a:buFont typeface="+mj-lt"/>
              <a:buAutoNum type="arabicPeriod"/>
            </a:pPr>
            <a:r>
              <a:rPr lang="en-US" sz="1200" dirty="0">
                <a:latin typeface="Calibri" panose="020F0502020204030204" pitchFamily="34" charset="0"/>
                <a:cs typeface="Calibri" panose="020F0502020204030204" pitchFamily="34" charset="0"/>
              </a:rPr>
              <a:t>Correlation describes the relationship between two sets of data.</a:t>
            </a:r>
          </a:p>
          <a:p>
            <a:pPr marL="228600" indent="-228600">
              <a:lnSpc>
                <a:spcPct val="150000"/>
              </a:lnSpc>
              <a:buFont typeface="+mj-lt"/>
              <a:buAutoNum type="arabicPeriod"/>
            </a:pPr>
            <a:r>
              <a:rPr lang="en-US" sz="1200" dirty="0">
                <a:latin typeface="Calibri" panose="020F0502020204030204" pitchFamily="34" charset="0"/>
                <a:cs typeface="Calibri" panose="020F0502020204030204" pitchFamily="34" charset="0"/>
              </a:rPr>
              <a:t>Multiple linear regression is a regression model that estimates the relationship between a quantitative dependent variable and two or more independent variables using a straight line. In multiple regression, there are multiple independent variables that enable us to estimate the dependent variable y.</a:t>
            </a:r>
          </a:p>
          <a:p>
            <a:pPr>
              <a:lnSpc>
                <a:spcPct val="150000"/>
              </a:lnSpc>
            </a:pPr>
            <a:r>
              <a:rPr lang="en-US" sz="1200" dirty="0">
                <a:latin typeface="Calibri" panose="020F0502020204030204" pitchFamily="34" charset="0"/>
                <a:cs typeface="Calibri" panose="020F0502020204030204" pitchFamily="34" charset="0"/>
              </a:rPr>
              <a:t>            Multiple regression equation is derived by:</a:t>
            </a:r>
          </a:p>
          <a:p>
            <a:pPr>
              <a:lnSpc>
                <a:spcPct val="150000"/>
              </a:lnSpc>
            </a:pPr>
            <a:r>
              <a:rPr lang="en-US" sz="1200" dirty="0">
                <a:highlight>
                  <a:srgbClr val="FFFF00"/>
                </a:highlight>
                <a:latin typeface="Calibri" panose="020F0502020204030204" pitchFamily="34" charset="0"/>
                <a:cs typeface="Calibri" panose="020F0502020204030204" pitchFamily="34" charset="0"/>
              </a:rPr>
              <a:t>Y = a + b1*1 + b2*2 + b3*3……………. bk*k,  Here, y is an independent variables whereas  b1, b2 and bk</a:t>
            </a:r>
            <a:endParaRPr lang="en-US" sz="1200" dirty="0">
              <a:latin typeface="Calibri" panose="020F0502020204030204" pitchFamily="34" charset="0"/>
              <a:cs typeface="Calibri" panose="020F0502020204030204" pitchFamily="34" charset="0"/>
            </a:endParaRPr>
          </a:p>
          <a:p>
            <a:pPr marL="171450" indent="-171450">
              <a:lnSpc>
                <a:spcPct val="150000"/>
              </a:lnSpc>
              <a:buFont typeface="Arial" panose="020B0604020202020204" pitchFamily="34" charset="0"/>
              <a:buChar char="•"/>
            </a:pPr>
            <a:r>
              <a:rPr lang="en-US" sz="1200" dirty="0">
                <a:latin typeface="Calibri" panose="020F0502020204030204" pitchFamily="34" charset="0"/>
                <a:cs typeface="Calibri" panose="020F0502020204030204" pitchFamily="34" charset="0"/>
              </a:rPr>
              <a:t>Multiple linear regression attempts to model the relationship between two or more features and a response by fitting a linear equation to observed data.</a:t>
            </a:r>
          </a:p>
          <a:p>
            <a:pPr marL="171450" indent="-171450">
              <a:lnSpc>
                <a:spcPct val="150000"/>
              </a:lnSpc>
              <a:buFont typeface="Arial" panose="020B0604020202020204" pitchFamily="34" charset="0"/>
              <a:buChar char="•"/>
            </a:pPr>
            <a:r>
              <a:rPr lang="en-US" sz="1200" dirty="0">
                <a:latin typeface="Calibri" panose="020F0502020204030204" pitchFamily="34" charset="0"/>
                <a:cs typeface="Calibri" panose="020F0502020204030204" pitchFamily="34" charset="0"/>
              </a:rPr>
              <a:t>In Multiple Linear Regression, a Residual is the Difference Between Estimated Dependent Variables and Actual Dependent Variables. Multiple linear regression assumes that the remaining variables’ error is similar at each point of the linear model. This is known as homoscedasticity. When the data analysis is done, the standard residuals against the predicted values are plotted to determine if the points are properly distributed across independent variables’ values. Larger residuals indicate that the regression line is a poor fit for the data, i.e. the actual data points do not fall close to the regression line. Smaller residuals indicate that the regression line fits the data better, i.e. the actual data points fall close to the regression line.</a:t>
            </a:r>
          </a:p>
        </p:txBody>
      </p:sp>
    </p:spTree>
    <p:extLst>
      <p:ext uri="{BB962C8B-B14F-4D97-AF65-F5344CB8AC3E}">
        <p14:creationId xmlns:p14="http://schemas.microsoft.com/office/powerpoint/2010/main" val="3518318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C78CE7-43B8-4511-9DE5-D5CA1FADC14D}"/>
              </a:ext>
            </a:extLst>
          </p:cNvPr>
          <p:cNvSpPr txBox="1"/>
          <p:nvPr/>
        </p:nvSpPr>
        <p:spPr>
          <a:xfrm>
            <a:off x="231680" y="160526"/>
            <a:ext cx="11035760" cy="5879751"/>
          </a:xfrm>
          <a:prstGeom prst="rect">
            <a:avLst/>
          </a:prstGeom>
          <a:noFill/>
        </p:spPr>
        <p:txBody>
          <a:bodyPr wrap="square">
            <a:spAutoFit/>
          </a:bodyPr>
          <a:lstStyle/>
          <a:p>
            <a:pPr>
              <a:lnSpc>
                <a:spcPct val="200000"/>
              </a:lnSpc>
            </a:pPr>
            <a:r>
              <a:rPr lang="en-US" sz="2000" b="1" dirty="0">
                <a:latin typeface="Calibri" panose="020F0502020204030204" pitchFamily="34" charset="0"/>
                <a:cs typeface="Calibri" panose="020F0502020204030204" pitchFamily="34" charset="0"/>
              </a:rPr>
              <a:t>Data Inputs- Logic- Output Relationships</a:t>
            </a:r>
          </a:p>
          <a:p>
            <a:pPr>
              <a:lnSpc>
                <a:spcPct val="200000"/>
              </a:lnSpc>
            </a:pPr>
            <a:r>
              <a:rPr lang="en-US" sz="1200" dirty="0">
                <a:latin typeface="Calibri" panose="020F0502020204030204" pitchFamily="34" charset="0"/>
                <a:cs typeface="Calibri" panose="020F0502020204030204" pitchFamily="34" charset="0"/>
              </a:rPr>
              <a:t>The coefficient of determination (R-squared) is a statistical metric that is used to measure how much of the variation in outcome can be explained by the variation in the independent variables. R2 always increases as more predictors are added to the MLR model, even though the predictors may not be related to the outcome variable.</a:t>
            </a:r>
          </a:p>
          <a:p>
            <a:pPr>
              <a:lnSpc>
                <a:spcPct val="200000"/>
              </a:lnSpc>
            </a:pPr>
            <a:r>
              <a:rPr lang="en-US" sz="1200" dirty="0">
                <a:latin typeface="Calibri" panose="020F0502020204030204" pitchFamily="34" charset="0"/>
                <a:cs typeface="Calibri" panose="020F0502020204030204" pitchFamily="34" charset="0"/>
              </a:rPr>
              <a:t>Multiple linear regression (MLR) is used to determine a mathematical relationship among several random variables. </a:t>
            </a:r>
          </a:p>
          <a:p>
            <a:pPr>
              <a:lnSpc>
                <a:spcPct val="200000"/>
              </a:lnSpc>
            </a:pPr>
            <a:r>
              <a:rPr lang="en-US" sz="1200" dirty="0">
                <a:latin typeface="Calibri" panose="020F0502020204030204" pitchFamily="34" charset="0"/>
                <a:cs typeface="Calibri" panose="020F0502020204030204" pitchFamily="34" charset="0"/>
              </a:rPr>
              <a:t>In a multiple linear regression, the model calculates the line of best fit that minimizes the variances of each of the variables included as it relates to the dependent variable. Because it fits a line, it is a linear model.</a:t>
            </a:r>
          </a:p>
          <a:p>
            <a:pPr>
              <a:lnSpc>
                <a:spcPct val="200000"/>
              </a:lnSpc>
            </a:pPr>
            <a:r>
              <a:rPr lang="en-US" sz="1200" dirty="0">
                <a:latin typeface="Calibri" panose="020F0502020204030204" pitchFamily="34" charset="0"/>
                <a:cs typeface="Calibri" panose="020F0502020204030204" pitchFamily="34" charset="0"/>
              </a:rPr>
              <a:t>The relationship can also be non-linear, and the dependent and independent variables will not follow a straight line. Linear and non-linear regression are used to track a response using two or more variables.</a:t>
            </a:r>
          </a:p>
          <a:p>
            <a:pPr>
              <a:lnSpc>
                <a:spcPct val="200000"/>
              </a:lnSpc>
            </a:pPr>
            <a:r>
              <a:rPr lang="en-US" sz="1200" dirty="0">
                <a:latin typeface="Calibri" panose="020F0502020204030204" pitchFamily="34" charset="0"/>
                <a:cs typeface="Calibri" panose="020F0502020204030204" pitchFamily="34" charset="0"/>
              </a:rPr>
              <a:t>Assuming a linear relation in population, mean of Y for given X equals α+βX i.e. the "population regression line". If Y = a + </a:t>
            </a:r>
            <a:r>
              <a:rPr lang="en-US" sz="1200" dirty="0" err="1">
                <a:latin typeface="Calibri" panose="020F0502020204030204" pitchFamily="34" charset="0"/>
                <a:cs typeface="Calibri" panose="020F0502020204030204" pitchFamily="34" charset="0"/>
              </a:rPr>
              <a:t>bX</a:t>
            </a:r>
            <a:r>
              <a:rPr lang="en-US" sz="1200" dirty="0">
                <a:latin typeface="Calibri" panose="020F0502020204030204" pitchFamily="34" charset="0"/>
                <a:cs typeface="Calibri" panose="020F0502020204030204" pitchFamily="34" charset="0"/>
              </a:rPr>
              <a:t> is the estimated line, then the fitted </a:t>
            </a:r>
            <a:r>
              <a:rPr lang="en-US" sz="1200" dirty="0" err="1">
                <a:latin typeface="Calibri" panose="020F0502020204030204" pitchFamily="34" charset="0"/>
                <a:cs typeface="Calibri" panose="020F0502020204030204" pitchFamily="34" charset="0"/>
              </a:rPr>
              <a:t>Ŷi</a:t>
            </a:r>
            <a:r>
              <a:rPr lang="en-US" sz="1200" dirty="0">
                <a:latin typeface="Calibri" panose="020F0502020204030204" pitchFamily="34" charset="0"/>
                <a:cs typeface="Calibri" panose="020F0502020204030204" pitchFamily="34" charset="0"/>
              </a:rPr>
              <a:t> = a + </a:t>
            </a:r>
            <a:r>
              <a:rPr lang="en-US" sz="1200" dirty="0" err="1">
                <a:latin typeface="Calibri" panose="020F0502020204030204" pitchFamily="34" charset="0"/>
                <a:cs typeface="Calibri" panose="020F0502020204030204" pitchFamily="34" charset="0"/>
              </a:rPr>
              <a:t>bXi</a:t>
            </a:r>
            <a:r>
              <a:rPr lang="en-US" sz="1200" dirty="0">
                <a:latin typeface="Calibri" panose="020F0502020204030204" pitchFamily="34" charset="0"/>
                <a:cs typeface="Calibri" panose="020F0502020204030204" pitchFamily="34" charset="0"/>
              </a:rPr>
              <a:t> is called the fitted (or predicted) value, and Yi </a:t>
            </a:r>
            <a:r>
              <a:rPr lang="en-US" sz="1200" dirty="0" err="1">
                <a:latin typeface="Calibri" panose="020F0502020204030204" pitchFamily="34" charset="0"/>
                <a:cs typeface="Calibri" panose="020F0502020204030204" pitchFamily="34" charset="0"/>
              </a:rPr>
              <a:t>Ŷi</a:t>
            </a:r>
            <a:r>
              <a:rPr lang="en-US" sz="1200" dirty="0">
                <a:latin typeface="Calibri" panose="020F0502020204030204" pitchFamily="34" charset="0"/>
                <a:cs typeface="Calibri" panose="020F0502020204030204" pitchFamily="34" charset="0"/>
              </a:rPr>
              <a:t> is called the residual.</a:t>
            </a:r>
          </a:p>
          <a:p>
            <a:pPr>
              <a:lnSpc>
                <a:spcPct val="200000"/>
              </a:lnSpc>
            </a:pPr>
            <a:r>
              <a:rPr lang="en-US" sz="1200" dirty="0">
                <a:latin typeface="Calibri" panose="020F0502020204030204" pitchFamily="34" charset="0"/>
                <a:cs typeface="Calibri" panose="020F0502020204030204" pitchFamily="34" charset="0"/>
              </a:rPr>
              <a:t>The regression coefficient of y on x is represented by b </a:t>
            </a:r>
            <a:r>
              <a:rPr lang="en-US" sz="1200" dirty="0" err="1">
                <a:latin typeface="Calibri" panose="020F0502020204030204" pitchFamily="34" charset="0"/>
                <a:cs typeface="Calibri" panose="020F0502020204030204" pitchFamily="34" charset="0"/>
              </a:rPr>
              <a:t>yx</a:t>
            </a:r>
            <a:r>
              <a:rPr lang="en-US" sz="1200" dirty="0">
                <a:latin typeface="Calibri" panose="020F0502020204030204" pitchFamily="34" charset="0"/>
                <a:cs typeface="Calibri" panose="020F0502020204030204" pitchFamily="34" charset="0"/>
              </a:rPr>
              <a:t> and x on y as b </a:t>
            </a:r>
            <a:r>
              <a:rPr lang="en-US" sz="1200" dirty="0" err="1">
                <a:latin typeface="Calibri" panose="020F0502020204030204" pitchFamily="34" charset="0"/>
                <a:cs typeface="Calibri" panose="020F0502020204030204" pitchFamily="34" charset="0"/>
              </a:rPr>
              <a:t>xy</a:t>
            </a:r>
            <a:r>
              <a:rPr lang="en-US" sz="1200" dirty="0">
                <a:latin typeface="Calibri" panose="020F0502020204030204" pitchFamily="34" charset="0"/>
                <a:cs typeface="Calibri" panose="020F0502020204030204" pitchFamily="34" charset="0"/>
              </a:rPr>
              <a:t>. Both of the regression coefficients must have the same sign. If b </a:t>
            </a:r>
            <a:r>
              <a:rPr lang="en-US" sz="1200" dirty="0" err="1">
                <a:latin typeface="Calibri" panose="020F0502020204030204" pitchFamily="34" charset="0"/>
                <a:cs typeface="Calibri" panose="020F0502020204030204" pitchFamily="34" charset="0"/>
              </a:rPr>
              <a:t>yx</a:t>
            </a:r>
            <a:r>
              <a:rPr lang="en-US" sz="1200" dirty="0">
                <a:latin typeface="Calibri" panose="020F0502020204030204" pitchFamily="34" charset="0"/>
                <a:cs typeface="Calibri" panose="020F0502020204030204" pitchFamily="34" charset="0"/>
              </a:rPr>
              <a:t> is positive, </a:t>
            </a:r>
            <a:r>
              <a:rPr lang="en-US" sz="1200" dirty="0" err="1">
                <a:latin typeface="Calibri" panose="020F0502020204030204" pitchFamily="34" charset="0"/>
                <a:cs typeface="Calibri" panose="020F0502020204030204" pitchFamily="34" charset="0"/>
              </a:rPr>
              <a:t>bxy</a:t>
            </a:r>
            <a:r>
              <a:rPr lang="en-US" sz="1200" dirty="0">
                <a:latin typeface="Calibri" panose="020F0502020204030204" pitchFamily="34" charset="0"/>
                <a:cs typeface="Calibri" panose="020F0502020204030204" pitchFamily="34" charset="0"/>
              </a:rPr>
              <a:t> will also be positive and it is true for vice versa. If one regression coefficient is greater than unity, then others will be lesser than unity.</a:t>
            </a:r>
          </a:p>
          <a:p>
            <a:pPr>
              <a:lnSpc>
                <a:spcPct val="200000"/>
              </a:lnSpc>
            </a:pPr>
            <a:r>
              <a:rPr lang="en-US" sz="1200" dirty="0">
                <a:latin typeface="Calibri" panose="020F0502020204030204" pitchFamily="34" charset="0"/>
                <a:cs typeface="Calibri" panose="020F0502020204030204" pitchFamily="34" charset="0"/>
              </a:rPr>
              <a:t>For a bivariate data (Xi, Yi), the relationship may be Y depends on X or X depends on Y. If Y depends on X then the regression line is Y on X. Y is dependent variable and X is independent variable. If X depends on Y, then regression line is X on Y and X is dependent variable and Y is independent variable.</a:t>
            </a:r>
          </a:p>
          <a:p>
            <a:pPr>
              <a:lnSpc>
                <a:spcPct val="200000"/>
              </a:lnSpc>
            </a:pPr>
            <a:r>
              <a:rPr lang="en-US" sz="1400" b="1" dirty="0">
                <a:highlight>
                  <a:srgbClr val="FFFF00"/>
                </a:highlight>
                <a:latin typeface="Calibri" panose="020F0502020204030204" pitchFamily="34" charset="0"/>
                <a:cs typeface="Calibri" panose="020F0502020204030204" pitchFamily="34" charset="0"/>
              </a:rPr>
              <a:t>State the set of assumptions (if any) related to the   problem under consideration</a:t>
            </a:r>
          </a:p>
        </p:txBody>
      </p:sp>
    </p:spTree>
    <p:extLst>
      <p:ext uri="{BB962C8B-B14F-4D97-AF65-F5344CB8AC3E}">
        <p14:creationId xmlns:p14="http://schemas.microsoft.com/office/powerpoint/2010/main" val="3066812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DE146F-7F2C-4145-AC5B-0A5C938558F1}"/>
              </a:ext>
            </a:extLst>
          </p:cNvPr>
          <p:cNvPicPr>
            <a:picLocks noChangeAspect="1"/>
          </p:cNvPicPr>
          <p:nvPr/>
        </p:nvPicPr>
        <p:blipFill>
          <a:blip r:embed="rId2"/>
          <a:stretch>
            <a:fillRect/>
          </a:stretch>
        </p:blipFill>
        <p:spPr>
          <a:xfrm>
            <a:off x="2646376" y="1028703"/>
            <a:ext cx="5731510" cy="1136015"/>
          </a:xfrm>
          <a:prstGeom prst="rect">
            <a:avLst/>
          </a:prstGeom>
        </p:spPr>
      </p:pic>
      <p:pic>
        <p:nvPicPr>
          <p:cNvPr id="5" name="Picture 4">
            <a:extLst>
              <a:ext uri="{FF2B5EF4-FFF2-40B4-BE49-F238E27FC236}">
                <a16:creationId xmlns:a16="http://schemas.microsoft.com/office/drawing/2014/main" id="{2A7D740A-02DF-44BD-A820-BA334A0160FF}"/>
              </a:ext>
            </a:extLst>
          </p:cNvPr>
          <p:cNvPicPr>
            <a:picLocks noChangeAspect="1"/>
          </p:cNvPicPr>
          <p:nvPr/>
        </p:nvPicPr>
        <p:blipFill>
          <a:blip r:embed="rId3"/>
          <a:stretch>
            <a:fillRect/>
          </a:stretch>
        </p:blipFill>
        <p:spPr>
          <a:xfrm>
            <a:off x="248616" y="2381571"/>
            <a:ext cx="5731510" cy="2494280"/>
          </a:xfrm>
          <a:prstGeom prst="rect">
            <a:avLst/>
          </a:prstGeom>
        </p:spPr>
      </p:pic>
      <p:pic>
        <p:nvPicPr>
          <p:cNvPr id="6" name="Picture 5">
            <a:extLst>
              <a:ext uri="{FF2B5EF4-FFF2-40B4-BE49-F238E27FC236}">
                <a16:creationId xmlns:a16="http://schemas.microsoft.com/office/drawing/2014/main" id="{1A76DEC6-E038-41B8-8B87-1F6B205C3726}"/>
              </a:ext>
            </a:extLst>
          </p:cNvPr>
          <p:cNvPicPr>
            <a:picLocks noChangeAspect="1"/>
          </p:cNvPicPr>
          <p:nvPr/>
        </p:nvPicPr>
        <p:blipFill>
          <a:blip r:embed="rId4"/>
          <a:stretch>
            <a:fillRect/>
          </a:stretch>
        </p:blipFill>
        <p:spPr>
          <a:xfrm>
            <a:off x="6096000" y="3619817"/>
            <a:ext cx="5731510" cy="2869565"/>
          </a:xfrm>
          <a:prstGeom prst="rect">
            <a:avLst/>
          </a:prstGeom>
        </p:spPr>
      </p:pic>
      <p:sp>
        <p:nvSpPr>
          <p:cNvPr id="7" name="TextBox 6">
            <a:extLst>
              <a:ext uri="{FF2B5EF4-FFF2-40B4-BE49-F238E27FC236}">
                <a16:creationId xmlns:a16="http://schemas.microsoft.com/office/drawing/2014/main" id="{9E8D64D8-79DA-4963-B526-20CCDCCEA6A3}"/>
              </a:ext>
            </a:extLst>
          </p:cNvPr>
          <p:cNvSpPr txBox="1"/>
          <p:nvPr/>
        </p:nvSpPr>
        <p:spPr>
          <a:xfrm>
            <a:off x="248616" y="443928"/>
            <a:ext cx="5237784" cy="369332"/>
          </a:xfrm>
          <a:prstGeom prst="rect">
            <a:avLst/>
          </a:prstGeom>
          <a:noFill/>
        </p:spPr>
        <p:txBody>
          <a:bodyPr wrap="square">
            <a:spAutoFit/>
          </a:bodyPr>
          <a:lstStyle/>
          <a:p>
            <a:pPr>
              <a:spcAft>
                <a:spcPts val="800"/>
              </a:spcAft>
            </a:pPr>
            <a:r>
              <a:rPr lang="en-US" b="1" u="sng" dirty="0">
                <a:effectLst/>
                <a:latin typeface="Calibri" panose="020F0502020204030204" pitchFamily="34" charset="0"/>
                <a:ea typeface="Calibri" panose="020F0502020204030204" pitchFamily="34" charset="0"/>
                <a:cs typeface="Calibri" panose="020F0502020204030204" pitchFamily="34" charset="0"/>
              </a:rPr>
              <a:t>Data Pre-processing &amp; Feature Engineering</a:t>
            </a:r>
            <a:endParaRPr lang="en-IN" b="1" u="sng"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9712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3" y="153246"/>
            <a:ext cx="9603275" cy="742494"/>
          </a:xfrm>
        </p:spPr>
        <p:txBody>
          <a:bodyPr anchor="ctr">
            <a:normAutofit/>
          </a:bodyPr>
          <a:lstStyle/>
          <a:p>
            <a:r>
              <a:rPr lang="en-US" sz="3600" b="1" cap="all" dirty="0">
                <a:latin typeface="Calibri" panose="020F0502020204030204" pitchFamily="34" charset="0"/>
                <a:cs typeface="Calibri" panose="020F0502020204030204" pitchFamily="34" charset="0"/>
              </a:rPr>
              <a:t>Problem Overview</a:t>
            </a:r>
            <a:endParaRPr lang="en-IN" sz="3600" b="1" cap="all"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317240" y="889844"/>
            <a:ext cx="10954139" cy="3785652"/>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US-based housing company named Surprise Housing has decided to enter the Australian market. </a:t>
            </a:r>
          </a:p>
          <a:p>
            <a:r>
              <a:rPr lang="en-US" sz="2000" dirty="0">
                <a:latin typeface="Calibri" panose="020F0502020204030204" pitchFamily="34" charset="0"/>
                <a:cs typeface="Calibri" panose="020F0502020204030204" pitchFamily="34" charset="0"/>
              </a:rPr>
              <a:t>Company uses data analytics to purchase houses at a price below their actual values &amp; flip them at a higher price. For the same purpose, the company has collected a data set from the sale of houses in Australia. </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You are required to build a model using Machine Learning in order to predict the actual value of the prospective properties and decide whether to invest in them or not. </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For this company wants to know: </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Which variables are important to predict the price of variable?</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How do these variables describe the price of the house?</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8023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DC9E14-C40F-4862-B1A1-AA64D9A1CCF8}"/>
              </a:ext>
            </a:extLst>
          </p:cNvPr>
          <p:cNvSpPr txBox="1"/>
          <p:nvPr/>
        </p:nvSpPr>
        <p:spPr>
          <a:xfrm>
            <a:off x="231680" y="221486"/>
            <a:ext cx="4604480" cy="6032421"/>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Correlation with Heatmap:</a:t>
            </a:r>
          </a:p>
          <a:p>
            <a:endParaRPr lang="en-US" sz="1600" b="1"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The correlation coefficient is a statistical measure of the strength of the relationship between the relative movements of two variables. The values range between -1.0 and 1.0. A calculated number greater than 1.0 or less than -1.0 means that there was an error in the correlation measurement. A correlation of -1.0 shows a perfect </a:t>
            </a:r>
            <a:r>
              <a:rPr lang="en-US" sz="1400" u="sng" dirty="0">
                <a:latin typeface="Calibri" panose="020F0502020204030204" pitchFamily="34" charset="0"/>
                <a:cs typeface="Calibri" panose="020F0502020204030204" pitchFamily="34" charset="0"/>
              </a:rPr>
              <a:t>negative correlation</a:t>
            </a:r>
            <a:r>
              <a:rPr lang="en-US" sz="1400" dirty="0">
                <a:latin typeface="Calibri" panose="020F0502020204030204" pitchFamily="34" charset="0"/>
                <a:cs typeface="Calibri" panose="020F0502020204030204" pitchFamily="34" charset="0"/>
              </a:rPr>
              <a:t>, while a correlation of 1.0 shows a perfect </a:t>
            </a:r>
            <a:r>
              <a:rPr lang="en-US" sz="1400" u="sng" dirty="0">
                <a:latin typeface="Calibri" panose="020F0502020204030204" pitchFamily="34" charset="0"/>
                <a:cs typeface="Calibri" panose="020F0502020204030204" pitchFamily="34" charset="0"/>
              </a:rPr>
              <a:t>positive correlation.</a:t>
            </a:r>
            <a:r>
              <a:rPr lang="en-US" sz="1400" dirty="0">
                <a:latin typeface="Calibri" panose="020F0502020204030204" pitchFamily="34" charset="0"/>
                <a:cs typeface="Calibri" panose="020F0502020204030204" pitchFamily="34" charset="0"/>
              </a:rPr>
              <a:t> A correlation of 0.0 shows no linear relationship between the movement of the two variables. Correlation statistics can be used in finance and investing. Pearson correlation is the one most commonly used in statistics. This measures the strength and direction of a linear relationship between two variables.</a:t>
            </a:r>
          </a:p>
          <a:p>
            <a:r>
              <a:rPr lang="en-US" sz="1400" dirty="0">
                <a:latin typeface="Calibri" panose="020F0502020204030204" pitchFamily="34" charset="0"/>
                <a:cs typeface="Calibri" panose="020F0502020204030204" pitchFamily="34" charset="0"/>
              </a:rPr>
              <a:t>It can also be defined as the measure of dependence between two different variables. If there are multiple variables and the goal is to find correlation between all of these variables and store them using appropriate data structure, the </a:t>
            </a:r>
            <a:r>
              <a:rPr lang="en-US" sz="1400" b="1" dirty="0">
                <a:latin typeface="Calibri" panose="020F0502020204030204" pitchFamily="34" charset="0"/>
                <a:cs typeface="Calibri" panose="020F0502020204030204" pitchFamily="34" charset="0"/>
              </a:rPr>
              <a:t>matrix data structure </a:t>
            </a:r>
            <a:r>
              <a:rPr lang="en-US" sz="1400" dirty="0">
                <a:latin typeface="Calibri" panose="020F0502020204030204" pitchFamily="34" charset="0"/>
                <a:cs typeface="Calibri" panose="020F0502020204030204" pitchFamily="34" charset="0"/>
              </a:rPr>
              <a:t>is used. Such matrix is called as </a:t>
            </a:r>
            <a:r>
              <a:rPr lang="en-US" sz="1400" b="1" dirty="0">
                <a:latin typeface="Calibri" panose="020F0502020204030204" pitchFamily="34" charset="0"/>
                <a:cs typeface="Calibri" panose="020F0502020204030204" pitchFamily="34" charset="0"/>
              </a:rPr>
              <a:t>correlation matrix</a:t>
            </a:r>
            <a:r>
              <a:rPr lang="en-US"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Correlation heatmap is graphical representation of correlation matrix representing correlation between different variables. </a:t>
            </a:r>
          </a:p>
          <a:p>
            <a:r>
              <a:rPr lang="en-US" sz="1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do feature selection and make feature ready for the model building. we check correlation of variables using heatmap. And describe method for the census data set</a:t>
            </a:r>
          </a:p>
        </p:txBody>
      </p:sp>
      <p:pic>
        <p:nvPicPr>
          <p:cNvPr id="9" name="Picture 8">
            <a:extLst>
              <a:ext uri="{FF2B5EF4-FFF2-40B4-BE49-F238E27FC236}">
                <a16:creationId xmlns:a16="http://schemas.microsoft.com/office/drawing/2014/main" id="{850EA930-2818-46CC-9BE2-89AD4DAFBEB5}"/>
              </a:ext>
            </a:extLst>
          </p:cNvPr>
          <p:cNvPicPr>
            <a:picLocks noChangeAspect="1"/>
          </p:cNvPicPr>
          <p:nvPr/>
        </p:nvPicPr>
        <p:blipFill rotWithShape="1">
          <a:blip r:embed="rId2"/>
          <a:srcRect l="4230" r="1227" b="2316"/>
          <a:stretch/>
        </p:blipFill>
        <p:spPr>
          <a:xfrm>
            <a:off x="4744841" y="221486"/>
            <a:ext cx="7447159" cy="4115818"/>
          </a:xfrm>
          <a:prstGeom prst="rect">
            <a:avLst/>
          </a:prstGeom>
        </p:spPr>
      </p:pic>
      <p:pic>
        <p:nvPicPr>
          <p:cNvPr id="10" name="Picture 9">
            <a:extLst>
              <a:ext uri="{FF2B5EF4-FFF2-40B4-BE49-F238E27FC236}">
                <a16:creationId xmlns:a16="http://schemas.microsoft.com/office/drawing/2014/main" id="{13DAA34A-CB0F-43F5-ABAC-20C1E0C55559}"/>
              </a:ext>
            </a:extLst>
          </p:cNvPr>
          <p:cNvPicPr>
            <a:picLocks noChangeAspect="1"/>
          </p:cNvPicPr>
          <p:nvPr/>
        </p:nvPicPr>
        <p:blipFill>
          <a:blip r:embed="rId3"/>
          <a:stretch>
            <a:fillRect/>
          </a:stretch>
        </p:blipFill>
        <p:spPr>
          <a:xfrm>
            <a:off x="4755636" y="4438904"/>
            <a:ext cx="6410839" cy="611505"/>
          </a:xfrm>
          <a:prstGeom prst="rect">
            <a:avLst/>
          </a:prstGeom>
        </p:spPr>
      </p:pic>
      <p:pic>
        <p:nvPicPr>
          <p:cNvPr id="11" name="Picture 10">
            <a:extLst>
              <a:ext uri="{FF2B5EF4-FFF2-40B4-BE49-F238E27FC236}">
                <a16:creationId xmlns:a16="http://schemas.microsoft.com/office/drawing/2014/main" id="{EF42E295-BD94-4B90-A3F0-F72ED63F571B}"/>
              </a:ext>
            </a:extLst>
          </p:cNvPr>
          <p:cNvPicPr>
            <a:picLocks noChangeAspect="1"/>
          </p:cNvPicPr>
          <p:nvPr/>
        </p:nvPicPr>
        <p:blipFill>
          <a:blip r:embed="rId4"/>
          <a:stretch>
            <a:fillRect/>
          </a:stretch>
        </p:blipFill>
        <p:spPr>
          <a:xfrm>
            <a:off x="4744841" y="4906582"/>
            <a:ext cx="6410839" cy="1834515"/>
          </a:xfrm>
          <a:prstGeom prst="rect">
            <a:avLst/>
          </a:prstGeom>
        </p:spPr>
      </p:pic>
    </p:spTree>
    <p:extLst>
      <p:ext uri="{BB962C8B-B14F-4D97-AF65-F5344CB8AC3E}">
        <p14:creationId xmlns:p14="http://schemas.microsoft.com/office/powerpoint/2010/main" val="529040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8D64D8-79DA-4963-B526-20CCDCCEA6A3}"/>
              </a:ext>
            </a:extLst>
          </p:cNvPr>
          <p:cNvSpPr txBox="1"/>
          <p:nvPr/>
        </p:nvSpPr>
        <p:spPr>
          <a:xfrm>
            <a:off x="274346" y="366279"/>
            <a:ext cx="10972773" cy="584775"/>
          </a:xfrm>
          <a:prstGeom prst="rect">
            <a:avLst/>
          </a:prstGeom>
          <a:noFill/>
        </p:spPr>
        <p:txBody>
          <a:bodyPr wrap="square">
            <a:spAutoFit/>
          </a:bodyPr>
          <a:lstStyle/>
          <a:p>
            <a:pPr>
              <a:spcAft>
                <a:spcPts val="800"/>
              </a:spcAft>
            </a:pPr>
            <a:r>
              <a:rPr lang="en-US" b="1" u="sng" dirty="0">
                <a:effectLst/>
                <a:latin typeface="Calibri" panose="020F0502020204030204" pitchFamily="34" charset="0"/>
                <a:ea typeface="Calibri" panose="020F0502020204030204" pitchFamily="34" charset="0"/>
                <a:cs typeface="Calibri" panose="020F0502020204030204" pitchFamily="34" charset="0"/>
              </a:rPr>
              <a:t>Correlation model:</a:t>
            </a:r>
            <a:r>
              <a:rPr lang="en-US" b="1" dirty="0">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Graph depicts clearly the positive and negative correlation of each variables with target column, justifies the outcome outlined in Multivariate analysis, that higher the education higher the gain &amp; vice-versa</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F1B284BF-E6D6-4650-A06B-F4E275C3DBB0}"/>
              </a:ext>
            </a:extLst>
          </p:cNvPr>
          <p:cNvPicPr>
            <a:picLocks noChangeAspect="1"/>
          </p:cNvPicPr>
          <p:nvPr/>
        </p:nvPicPr>
        <p:blipFill rotWithShape="1">
          <a:blip r:embed="rId2"/>
          <a:srcRect l="7512" r="10915"/>
          <a:stretch/>
        </p:blipFill>
        <p:spPr>
          <a:xfrm>
            <a:off x="5577840" y="1050589"/>
            <a:ext cx="6614160" cy="5798698"/>
          </a:xfrm>
          <a:prstGeom prst="rect">
            <a:avLst/>
          </a:prstGeom>
        </p:spPr>
      </p:pic>
      <p:sp>
        <p:nvSpPr>
          <p:cNvPr id="10" name="TextBox 9">
            <a:extLst>
              <a:ext uri="{FF2B5EF4-FFF2-40B4-BE49-F238E27FC236}">
                <a16:creationId xmlns:a16="http://schemas.microsoft.com/office/drawing/2014/main" id="{2AA2CEC4-32E7-42E0-92D3-BFB01AEA95A3}"/>
              </a:ext>
            </a:extLst>
          </p:cNvPr>
          <p:cNvSpPr txBox="1"/>
          <p:nvPr/>
        </p:nvSpPr>
        <p:spPr>
          <a:xfrm>
            <a:off x="274346" y="1050589"/>
            <a:ext cx="5811520" cy="1261884"/>
          </a:xfrm>
          <a:prstGeom prst="rect">
            <a:avLst/>
          </a:prstGeom>
          <a:noFill/>
        </p:spPr>
        <p:txBody>
          <a:bodyPr wrap="square">
            <a:spAutoFit/>
          </a:bodyPr>
          <a:lstStyle>
            <a:defPPr>
              <a:defRPr lang="en-US"/>
            </a:defPPr>
            <a:lvl1pPr>
              <a:spcAft>
                <a:spcPts val="800"/>
              </a:spcAft>
              <a:defRPr b="1" u="sng">
                <a:effectLst/>
                <a:latin typeface="Calibri" panose="020F0502020204030204" pitchFamily="34" charset="0"/>
                <a:ea typeface="Calibri" panose="020F0502020204030204" pitchFamily="34" charset="0"/>
                <a:cs typeface="Calibri" panose="020F0502020204030204" pitchFamily="34" charset="0"/>
              </a:defRPr>
            </a:lvl1pPr>
          </a:lstStyle>
          <a:p>
            <a:r>
              <a:rPr lang="en-IN" sz="1400" b="0" u="none" dirty="0"/>
              <a:t>Drop ID column since it makes not much correlation with the target column.</a:t>
            </a:r>
          </a:p>
          <a:p>
            <a:r>
              <a:rPr lang="en-IN" sz="1400" b="0" u="none" dirty="0"/>
              <a:t>Drop street column since it has high </a:t>
            </a:r>
            <a:r>
              <a:rPr lang="en-IN" sz="1400" b="0" u="none" dirty="0" err="1"/>
              <a:t>vif</a:t>
            </a:r>
            <a:endParaRPr lang="en-IN" sz="1400" b="0" u="none" dirty="0"/>
          </a:p>
          <a:p>
            <a:r>
              <a:rPr lang="en-IN" sz="1400" b="0" u="none" dirty="0"/>
              <a:t>Drop </a:t>
            </a:r>
            <a:r>
              <a:rPr lang="en-IN" sz="1400" b="0" u="none" dirty="0" err="1"/>
              <a:t>TotRmsAbvGrd</a:t>
            </a:r>
            <a:r>
              <a:rPr lang="en-IN" sz="1400" b="0" u="none" dirty="0"/>
              <a:t> column since it has high </a:t>
            </a:r>
            <a:r>
              <a:rPr lang="en-IN" sz="1400" b="0" u="none" dirty="0" err="1"/>
              <a:t>vif</a:t>
            </a:r>
            <a:endParaRPr lang="en-IN" sz="1400" b="0" u="none" dirty="0"/>
          </a:p>
          <a:p>
            <a:r>
              <a:rPr lang="en-IN" sz="1400" b="0" u="none" dirty="0"/>
              <a:t>Drop </a:t>
            </a:r>
            <a:r>
              <a:rPr lang="en-IN" sz="1400" b="0" u="none" dirty="0" err="1"/>
              <a:t>GarageCond</a:t>
            </a:r>
            <a:r>
              <a:rPr lang="en-IN" sz="1400" b="0" u="none" dirty="0"/>
              <a:t> column since it has high </a:t>
            </a:r>
            <a:r>
              <a:rPr lang="en-IN" sz="1400" b="0" u="none" dirty="0" err="1"/>
              <a:t>vif</a:t>
            </a:r>
            <a:r>
              <a:rPr lang="en-IN" sz="1400" b="0" u="none" dirty="0"/>
              <a:t> value</a:t>
            </a:r>
          </a:p>
        </p:txBody>
      </p:sp>
      <p:pic>
        <p:nvPicPr>
          <p:cNvPr id="11" name="Picture 10">
            <a:extLst>
              <a:ext uri="{FF2B5EF4-FFF2-40B4-BE49-F238E27FC236}">
                <a16:creationId xmlns:a16="http://schemas.microsoft.com/office/drawing/2014/main" id="{1D0139CA-C8DF-4A9E-A261-88E162F3ABD1}"/>
              </a:ext>
            </a:extLst>
          </p:cNvPr>
          <p:cNvPicPr>
            <a:picLocks noChangeAspect="1"/>
          </p:cNvPicPr>
          <p:nvPr/>
        </p:nvPicPr>
        <p:blipFill rotWithShape="1">
          <a:blip r:embed="rId3"/>
          <a:srcRect r="13129" b="-9242"/>
          <a:stretch/>
        </p:blipFill>
        <p:spPr>
          <a:xfrm>
            <a:off x="60338" y="4045574"/>
            <a:ext cx="4979022" cy="584776"/>
          </a:xfrm>
          <a:prstGeom prst="rect">
            <a:avLst/>
          </a:prstGeom>
        </p:spPr>
      </p:pic>
    </p:spTree>
    <p:extLst>
      <p:ext uri="{BB962C8B-B14F-4D97-AF65-F5344CB8AC3E}">
        <p14:creationId xmlns:p14="http://schemas.microsoft.com/office/powerpoint/2010/main" val="3944839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C78CE7-43B8-4511-9DE5-D5CA1FADC14D}"/>
              </a:ext>
            </a:extLst>
          </p:cNvPr>
          <p:cNvSpPr txBox="1"/>
          <p:nvPr/>
        </p:nvSpPr>
        <p:spPr>
          <a:xfrm>
            <a:off x="231680" y="160526"/>
            <a:ext cx="6404617" cy="40729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HARDWARE &amp; SOFTWARE TOOLS, LIBRARIES &amp; PACKAGES USED:</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Hardware :Intel i7,RAM 16GB used.</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Software:  </a:t>
            </a:r>
            <a:r>
              <a:rPr lang="en-IN" sz="1600" dirty="0" err="1">
                <a:effectLst/>
                <a:latin typeface="Calibri" panose="020F0502020204030204" pitchFamily="34" charset="0"/>
                <a:ea typeface="Calibri" panose="020F0502020204030204" pitchFamily="34" charset="0"/>
                <a:cs typeface="Calibri" panose="020F0502020204030204" pitchFamily="34" charset="0"/>
              </a:rPr>
              <a:t>Jupyter</a:t>
            </a:r>
            <a:r>
              <a:rPr lang="en-IN" sz="1600" dirty="0">
                <a:effectLst/>
                <a:latin typeface="Calibri" panose="020F0502020204030204" pitchFamily="34" charset="0"/>
                <a:ea typeface="Calibri" panose="020F0502020204030204" pitchFamily="34" charset="0"/>
                <a:cs typeface="Calibri" panose="020F0502020204030204" pitchFamily="34" charset="0"/>
              </a:rPr>
              <a:t> Notebook (Anaconda 3)</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Language: Python</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Libraries:</a:t>
            </a: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Pandas </a:t>
            </a: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Numpy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Matplotlib</a:t>
            </a: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Seaborn</a:t>
            </a: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Sklean</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Scipy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Statsmodels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spcAft>
                <a:spcPts val="800"/>
              </a:spcAft>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Pip-Package install Manager</a:t>
            </a:r>
          </a:p>
        </p:txBody>
      </p:sp>
      <p:pic>
        <p:nvPicPr>
          <p:cNvPr id="3" name="Picture 2">
            <a:extLst>
              <a:ext uri="{FF2B5EF4-FFF2-40B4-BE49-F238E27FC236}">
                <a16:creationId xmlns:a16="http://schemas.microsoft.com/office/drawing/2014/main" id="{D5DD0C84-4EB8-4CE0-91E0-EA20996C61F5}"/>
              </a:ext>
            </a:extLst>
          </p:cNvPr>
          <p:cNvPicPr>
            <a:picLocks noChangeAspect="1"/>
          </p:cNvPicPr>
          <p:nvPr/>
        </p:nvPicPr>
        <p:blipFill>
          <a:blip r:embed="rId2"/>
          <a:stretch>
            <a:fillRect/>
          </a:stretch>
        </p:blipFill>
        <p:spPr>
          <a:xfrm>
            <a:off x="202655" y="4333157"/>
            <a:ext cx="5731510" cy="1791970"/>
          </a:xfrm>
          <a:prstGeom prst="rect">
            <a:avLst/>
          </a:prstGeom>
        </p:spPr>
      </p:pic>
      <p:pic>
        <p:nvPicPr>
          <p:cNvPr id="9" name="Picture 8">
            <a:extLst>
              <a:ext uri="{FF2B5EF4-FFF2-40B4-BE49-F238E27FC236}">
                <a16:creationId xmlns:a16="http://schemas.microsoft.com/office/drawing/2014/main" id="{38FD674D-DDF9-426D-9D76-5413F3A986D6}"/>
              </a:ext>
            </a:extLst>
          </p:cNvPr>
          <p:cNvPicPr>
            <a:picLocks noChangeAspect="1"/>
          </p:cNvPicPr>
          <p:nvPr/>
        </p:nvPicPr>
        <p:blipFill>
          <a:blip r:embed="rId3"/>
          <a:stretch>
            <a:fillRect/>
          </a:stretch>
        </p:blipFill>
        <p:spPr>
          <a:xfrm>
            <a:off x="7025640" y="0"/>
            <a:ext cx="5166360" cy="6856081"/>
          </a:xfrm>
          <a:prstGeom prst="rect">
            <a:avLst/>
          </a:prstGeom>
        </p:spPr>
      </p:pic>
    </p:spTree>
    <p:extLst>
      <p:ext uri="{BB962C8B-B14F-4D97-AF65-F5344CB8AC3E}">
        <p14:creationId xmlns:p14="http://schemas.microsoft.com/office/powerpoint/2010/main" val="126155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B43C56-044A-455E-B3A1-6E5EE8201B89}"/>
              </a:ext>
            </a:extLst>
          </p:cNvPr>
          <p:cNvSpPr/>
          <p:nvPr/>
        </p:nvSpPr>
        <p:spPr>
          <a:xfrm>
            <a:off x="5974080" y="473530"/>
            <a:ext cx="5853430" cy="5825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F237B75-F2F8-41F5-BEDE-E7625BFC91C2}"/>
              </a:ext>
            </a:extLst>
          </p:cNvPr>
          <p:cNvSpPr txBox="1"/>
          <p:nvPr/>
        </p:nvSpPr>
        <p:spPr>
          <a:xfrm>
            <a:off x="147320" y="335845"/>
            <a:ext cx="5731510" cy="6617196"/>
          </a:xfrm>
          <a:prstGeom prst="rect">
            <a:avLst/>
          </a:prstGeom>
          <a:noFill/>
        </p:spPr>
        <p:txBody>
          <a:bodyPr wrap="square">
            <a:spAutoFit/>
          </a:bodyPr>
          <a:lstStyle>
            <a:defPPr>
              <a:defRPr lang="en-US"/>
            </a:defPPr>
            <a:lvl1pPr>
              <a:defRPr sz="2000" b="1">
                <a:latin typeface="Calibri" panose="020F0502020204030204" pitchFamily="34" charset="0"/>
                <a:cs typeface="Calibri" panose="020F0502020204030204" pitchFamily="34" charset="0"/>
              </a:defRPr>
            </a:lvl1pPr>
          </a:lstStyle>
          <a:p>
            <a:r>
              <a:rPr lang="en-IN" sz="1600" dirty="0"/>
              <a:t>Variance Inflation Factors (VIFs) </a:t>
            </a:r>
            <a:r>
              <a:rPr lang="en-IN" sz="1200" b="0" dirty="0"/>
              <a:t>measure the correlation among independent variables in least squares regression models. Statisticians refer to this type of correlation as multicollinearity. Excessive multicollinearity can cause problems for regression models. The stats models package has VIF library and we can import this library.</a:t>
            </a:r>
          </a:p>
          <a:p>
            <a:endParaRPr lang="en-IN" sz="1200" b="0" dirty="0"/>
          </a:p>
          <a:p>
            <a:r>
              <a:rPr lang="en-US" sz="1200" b="0" dirty="0"/>
              <a:t>The scikit-learn Python machine learning library provides an implementation of the train-test split evaluation procedure via the </a:t>
            </a:r>
            <a:r>
              <a:rPr lang="en-US" sz="1200" b="0" dirty="0" err="1"/>
              <a:t>train_test_split</a:t>
            </a:r>
            <a:r>
              <a:rPr lang="en-US" sz="1200" b="0" dirty="0"/>
              <a:t>() function. The function takes a loaded dataset as input and returns the dataset split into two </a:t>
            </a:r>
            <a:r>
              <a:rPr lang="en-US" sz="1200" b="0" dirty="0" err="1"/>
              <a:t>subsets.train_test_split</a:t>
            </a:r>
            <a:r>
              <a:rPr lang="en-US" sz="1200" b="0" dirty="0"/>
              <a:t>() will split arrays data into random subsets. The ideal split is said to be 80:20 for training and testing.</a:t>
            </a:r>
          </a:p>
          <a:p>
            <a:endParaRPr lang="en-US" sz="1200" b="0" dirty="0"/>
          </a:p>
          <a:p>
            <a:r>
              <a:rPr lang="en-US" sz="1200" b="0" dirty="0"/>
              <a:t>Used to check the error and score of the model. The error tells how much is the difference between actual and predicted result. The score tells the accuracy of the model</a:t>
            </a:r>
          </a:p>
          <a:p>
            <a:endParaRPr lang="en-US" sz="1200" b="0" dirty="0"/>
          </a:p>
          <a:p>
            <a:r>
              <a:rPr lang="en-IN" sz="1200" b="0" dirty="0">
                <a:solidFill>
                  <a:srgbClr val="000000"/>
                </a:solidFill>
                <a:effectLst/>
                <a:ea typeface="Times New Roman" panose="02020603050405020304" pitchFamily="18" charset="0"/>
              </a:rPr>
              <a:t>Grid search is  used as an approach to hyper-parameter tuning that will methodically build and evaluate a model for each combination of algorithm parameters specified in a grid. </a:t>
            </a:r>
            <a:r>
              <a:rPr lang="en-IN" sz="1200" b="0" dirty="0" err="1">
                <a:solidFill>
                  <a:srgbClr val="000000"/>
                </a:solidFill>
                <a:effectLst/>
                <a:ea typeface="Times New Roman" panose="02020603050405020304" pitchFamily="18" charset="0"/>
              </a:rPr>
              <a:t>GridSearchCV</a:t>
            </a:r>
            <a:r>
              <a:rPr lang="en-IN" sz="1200" b="0" dirty="0">
                <a:solidFill>
                  <a:srgbClr val="000000"/>
                </a:solidFill>
                <a:effectLst/>
                <a:ea typeface="Times New Roman" panose="02020603050405020304" pitchFamily="18" charset="0"/>
              </a:rPr>
              <a:t> helps us combine an estimator with a grid search preamble to tune hyper-parameters.</a:t>
            </a:r>
            <a:endParaRPr lang="en-IN" sz="1200" b="0" dirty="0">
              <a:effectLst/>
              <a:ea typeface="Calibri" panose="020F0502020204030204" pitchFamily="34" charset="0"/>
            </a:endParaRPr>
          </a:p>
          <a:p>
            <a:endParaRPr lang="en-IN" sz="1200" b="0" dirty="0"/>
          </a:p>
          <a:p>
            <a:r>
              <a:rPr lang="en-US" sz="1200" b="0" dirty="0"/>
              <a:t>Cross-validation is a technique in which we train our model using the subset of the data-set and then evaluate using the complementary subset of the data-set.</a:t>
            </a:r>
          </a:p>
          <a:p>
            <a:r>
              <a:rPr lang="en-US" sz="1200" b="0" dirty="0"/>
              <a:t>The three steps involved in cross-validation are as follows :</a:t>
            </a:r>
          </a:p>
          <a:p>
            <a:pPr marL="342900" indent="-342900">
              <a:buFont typeface="+mj-lt"/>
              <a:buAutoNum type="arabicPeriod"/>
            </a:pPr>
            <a:r>
              <a:rPr lang="en-US" sz="1200" b="0" dirty="0"/>
              <a:t>Reserve some portion of sample data-set.</a:t>
            </a:r>
          </a:p>
          <a:p>
            <a:pPr marL="342900" indent="-342900">
              <a:buFont typeface="+mj-lt"/>
              <a:buAutoNum type="arabicPeriod"/>
            </a:pPr>
            <a:r>
              <a:rPr lang="en-US" sz="1200" b="0" dirty="0"/>
              <a:t>Using the rest data-set train the model.</a:t>
            </a:r>
          </a:p>
          <a:p>
            <a:pPr marL="342900" indent="-342900">
              <a:buFont typeface="+mj-lt"/>
              <a:buAutoNum type="arabicPeriod"/>
            </a:pPr>
            <a:r>
              <a:rPr lang="en-US" sz="1200" b="0" dirty="0"/>
              <a:t>Test the model using the reserve portion of the data-set</a:t>
            </a:r>
          </a:p>
          <a:p>
            <a:endParaRPr lang="en-IN" sz="1200" b="0" dirty="0"/>
          </a:p>
          <a:p>
            <a:r>
              <a:rPr lang="en-US" sz="1200" b="0" dirty="0"/>
              <a:t>Various Models of Machine learning tools can be used in to do various iterations &amp; select the optimal model for problem solving and predictions.</a:t>
            </a:r>
          </a:p>
          <a:p>
            <a:r>
              <a:rPr lang="en-US" sz="1200" b="0" dirty="0"/>
              <a:t>We can import the necessary evaluation metrics library and other libraries from </a:t>
            </a:r>
            <a:r>
              <a:rPr lang="en-US" sz="1200" b="0" dirty="0" err="1"/>
              <a:t>sklearn.linear_model</a:t>
            </a:r>
            <a:r>
              <a:rPr lang="en-US" sz="1200" b="0" dirty="0"/>
              <a:t> &amp; </a:t>
            </a:r>
            <a:r>
              <a:rPr lang="en-US" sz="1200" b="0" dirty="0" err="1"/>
              <a:t>sklearn.metrics</a:t>
            </a:r>
            <a:r>
              <a:rPr lang="en-US" sz="1200" b="0" dirty="0"/>
              <a:t>.</a:t>
            </a:r>
          </a:p>
          <a:p>
            <a:endParaRPr lang="en-US" sz="1200" b="0" dirty="0"/>
          </a:p>
          <a:p>
            <a:r>
              <a:rPr lang="en-US" sz="1200" b="0" dirty="0">
                <a:highlight>
                  <a:srgbClr val="FFFF00"/>
                </a:highlight>
              </a:rPr>
              <a:t>Ensemble learning is a technique in machine learning which takes the help of several base models and combines their output to produce an optimized model. This type of machine learning algorithm helps in improving the overall performance of the model.</a:t>
            </a:r>
          </a:p>
          <a:p>
            <a:endParaRPr lang="en-US" sz="1200" b="0" dirty="0"/>
          </a:p>
        </p:txBody>
      </p:sp>
      <p:pic>
        <p:nvPicPr>
          <p:cNvPr id="6" name="Picture 5">
            <a:extLst>
              <a:ext uri="{FF2B5EF4-FFF2-40B4-BE49-F238E27FC236}">
                <a16:creationId xmlns:a16="http://schemas.microsoft.com/office/drawing/2014/main" id="{4E265594-0470-44A1-84A0-59404F1FAE0A}"/>
              </a:ext>
            </a:extLst>
          </p:cNvPr>
          <p:cNvPicPr>
            <a:picLocks noChangeAspect="1"/>
          </p:cNvPicPr>
          <p:nvPr/>
        </p:nvPicPr>
        <p:blipFill>
          <a:blip r:embed="rId3"/>
          <a:stretch>
            <a:fillRect/>
          </a:stretch>
        </p:blipFill>
        <p:spPr>
          <a:xfrm>
            <a:off x="6096000" y="473530"/>
            <a:ext cx="5731510" cy="633730"/>
          </a:xfrm>
          <a:prstGeom prst="rect">
            <a:avLst/>
          </a:prstGeom>
        </p:spPr>
      </p:pic>
      <p:pic>
        <p:nvPicPr>
          <p:cNvPr id="7" name="Picture 6">
            <a:extLst>
              <a:ext uri="{FF2B5EF4-FFF2-40B4-BE49-F238E27FC236}">
                <a16:creationId xmlns:a16="http://schemas.microsoft.com/office/drawing/2014/main" id="{F4FB485E-9C63-402B-BEBC-3B434E0A3055}"/>
              </a:ext>
            </a:extLst>
          </p:cNvPr>
          <p:cNvPicPr>
            <a:picLocks noChangeAspect="1"/>
          </p:cNvPicPr>
          <p:nvPr/>
        </p:nvPicPr>
        <p:blipFill>
          <a:blip r:embed="rId4"/>
          <a:stretch>
            <a:fillRect/>
          </a:stretch>
        </p:blipFill>
        <p:spPr>
          <a:xfrm>
            <a:off x="5878830" y="1404530"/>
            <a:ext cx="5731510" cy="561340"/>
          </a:xfrm>
          <a:prstGeom prst="rect">
            <a:avLst/>
          </a:prstGeom>
        </p:spPr>
      </p:pic>
      <p:pic>
        <p:nvPicPr>
          <p:cNvPr id="8" name="Picture 7">
            <a:extLst>
              <a:ext uri="{FF2B5EF4-FFF2-40B4-BE49-F238E27FC236}">
                <a16:creationId xmlns:a16="http://schemas.microsoft.com/office/drawing/2014/main" id="{E294E918-FB9D-4AB9-B1A4-9D562760AC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573793"/>
            <a:ext cx="5731510" cy="147320"/>
          </a:xfrm>
          <a:prstGeom prst="rect">
            <a:avLst/>
          </a:prstGeom>
        </p:spPr>
      </p:pic>
      <p:pic>
        <p:nvPicPr>
          <p:cNvPr id="9" name="Picture 8">
            <a:extLst>
              <a:ext uri="{FF2B5EF4-FFF2-40B4-BE49-F238E27FC236}">
                <a16:creationId xmlns:a16="http://schemas.microsoft.com/office/drawing/2014/main" id="{65A37252-7255-4F75-90EC-EF54C4027720}"/>
              </a:ext>
            </a:extLst>
          </p:cNvPr>
          <p:cNvPicPr>
            <a:picLocks noChangeAspect="1"/>
          </p:cNvPicPr>
          <p:nvPr/>
        </p:nvPicPr>
        <p:blipFill>
          <a:blip r:embed="rId6"/>
          <a:stretch>
            <a:fillRect/>
          </a:stretch>
        </p:blipFill>
        <p:spPr>
          <a:xfrm>
            <a:off x="6096000" y="3005900"/>
            <a:ext cx="5731510" cy="530225"/>
          </a:xfrm>
          <a:prstGeom prst="rect">
            <a:avLst/>
          </a:prstGeom>
        </p:spPr>
      </p:pic>
      <p:pic>
        <p:nvPicPr>
          <p:cNvPr id="10" name="Picture 9">
            <a:extLst>
              <a:ext uri="{FF2B5EF4-FFF2-40B4-BE49-F238E27FC236}">
                <a16:creationId xmlns:a16="http://schemas.microsoft.com/office/drawing/2014/main" id="{3059723A-53DF-4144-A355-B85AE7D3E9B4}"/>
              </a:ext>
            </a:extLst>
          </p:cNvPr>
          <p:cNvPicPr>
            <a:picLocks noChangeAspect="1"/>
          </p:cNvPicPr>
          <p:nvPr/>
        </p:nvPicPr>
        <p:blipFill>
          <a:blip r:embed="rId7"/>
          <a:stretch>
            <a:fillRect/>
          </a:stretch>
        </p:blipFill>
        <p:spPr>
          <a:xfrm>
            <a:off x="6096000" y="3997781"/>
            <a:ext cx="5731510" cy="189865"/>
          </a:xfrm>
          <a:prstGeom prst="rect">
            <a:avLst/>
          </a:prstGeom>
        </p:spPr>
      </p:pic>
      <p:pic>
        <p:nvPicPr>
          <p:cNvPr id="11" name="Picture 10">
            <a:extLst>
              <a:ext uri="{FF2B5EF4-FFF2-40B4-BE49-F238E27FC236}">
                <a16:creationId xmlns:a16="http://schemas.microsoft.com/office/drawing/2014/main" id="{6BE84BBC-320B-4B79-8DE3-82B42D4BF826}"/>
              </a:ext>
            </a:extLst>
          </p:cNvPr>
          <p:cNvPicPr>
            <a:picLocks noChangeAspect="1"/>
          </p:cNvPicPr>
          <p:nvPr/>
        </p:nvPicPr>
        <p:blipFill>
          <a:blip r:embed="rId8"/>
          <a:stretch>
            <a:fillRect/>
          </a:stretch>
        </p:blipFill>
        <p:spPr>
          <a:xfrm>
            <a:off x="6096000" y="4677332"/>
            <a:ext cx="5731510" cy="1158240"/>
          </a:xfrm>
          <a:prstGeom prst="rect">
            <a:avLst/>
          </a:prstGeom>
        </p:spPr>
      </p:pic>
      <p:pic>
        <p:nvPicPr>
          <p:cNvPr id="12" name="Picture 11">
            <a:extLst>
              <a:ext uri="{FF2B5EF4-FFF2-40B4-BE49-F238E27FC236}">
                <a16:creationId xmlns:a16="http://schemas.microsoft.com/office/drawing/2014/main" id="{C5C9EC09-3098-405C-AD1A-2006331C169D}"/>
              </a:ext>
            </a:extLst>
          </p:cNvPr>
          <p:cNvPicPr>
            <a:picLocks noChangeAspect="1"/>
          </p:cNvPicPr>
          <p:nvPr/>
        </p:nvPicPr>
        <p:blipFill>
          <a:blip r:embed="rId9"/>
          <a:stretch>
            <a:fillRect/>
          </a:stretch>
        </p:blipFill>
        <p:spPr>
          <a:xfrm>
            <a:off x="6096000" y="5944891"/>
            <a:ext cx="5731510" cy="191770"/>
          </a:xfrm>
          <a:prstGeom prst="rect">
            <a:avLst/>
          </a:prstGeom>
        </p:spPr>
      </p:pic>
    </p:spTree>
    <p:extLst>
      <p:ext uri="{BB962C8B-B14F-4D97-AF65-F5344CB8AC3E}">
        <p14:creationId xmlns:p14="http://schemas.microsoft.com/office/powerpoint/2010/main" val="1203110961"/>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3D030C-C33B-45B9-B909-D25305B2D9C9}"/>
              </a:ext>
            </a:extLst>
          </p:cNvPr>
          <p:cNvSpPr txBox="1"/>
          <p:nvPr/>
        </p:nvSpPr>
        <p:spPr>
          <a:xfrm>
            <a:off x="309880" y="44921"/>
            <a:ext cx="6106160" cy="400110"/>
          </a:xfrm>
          <a:prstGeom prst="rect">
            <a:avLst/>
          </a:prstGeom>
          <a:noFill/>
        </p:spPr>
        <p:txBody>
          <a:bodyPr wrap="square">
            <a:sp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Model/s Development and Evaluation </a:t>
            </a:r>
            <a:endParaRPr lang="en-IN" sz="2000" dirty="0"/>
          </a:p>
        </p:txBody>
      </p:sp>
      <p:sp>
        <p:nvSpPr>
          <p:cNvPr id="9" name="TextBox 8">
            <a:extLst>
              <a:ext uri="{FF2B5EF4-FFF2-40B4-BE49-F238E27FC236}">
                <a16:creationId xmlns:a16="http://schemas.microsoft.com/office/drawing/2014/main" id="{B57B1165-9C64-4B7F-9041-A2E93BBFDD18}"/>
              </a:ext>
            </a:extLst>
          </p:cNvPr>
          <p:cNvSpPr txBox="1"/>
          <p:nvPr/>
        </p:nvSpPr>
        <p:spPr>
          <a:xfrm>
            <a:off x="309880" y="400641"/>
            <a:ext cx="6106160" cy="338554"/>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IN" dirty="0"/>
              <a:t>Identification of possible problem-solving approaches (methods)</a:t>
            </a:r>
          </a:p>
        </p:txBody>
      </p:sp>
      <p:pic>
        <p:nvPicPr>
          <p:cNvPr id="10" name="Picture 9">
            <a:extLst>
              <a:ext uri="{FF2B5EF4-FFF2-40B4-BE49-F238E27FC236}">
                <a16:creationId xmlns:a16="http://schemas.microsoft.com/office/drawing/2014/main" id="{1EA23768-8C17-4389-AD3C-127715A4822E}"/>
              </a:ext>
            </a:extLst>
          </p:cNvPr>
          <p:cNvPicPr>
            <a:picLocks noChangeAspect="1"/>
          </p:cNvPicPr>
          <p:nvPr/>
        </p:nvPicPr>
        <p:blipFill>
          <a:blip r:embed="rId2"/>
          <a:stretch>
            <a:fillRect/>
          </a:stretch>
        </p:blipFill>
        <p:spPr>
          <a:xfrm>
            <a:off x="309880" y="695672"/>
            <a:ext cx="5786120" cy="2900594"/>
          </a:xfrm>
          <a:prstGeom prst="rect">
            <a:avLst/>
          </a:prstGeom>
        </p:spPr>
      </p:pic>
      <p:pic>
        <p:nvPicPr>
          <p:cNvPr id="11" name="Picture 10">
            <a:extLst>
              <a:ext uri="{FF2B5EF4-FFF2-40B4-BE49-F238E27FC236}">
                <a16:creationId xmlns:a16="http://schemas.microsoft.com/office/drawing/2014/main" id="{F729A19B-38D9-4970-8895-F3FC2774AB29}"/>
              </a:ext>
            </a:extLst>
          </p:cNvPr>
          <p:cNvPicPr>
            <a:picLocks noChangeAspect="1"/>
          </p:cNvPicPr>
          <p:nvPr/>
        </p:nvPicPr>
        <p:blipFill rotWithShape="1">
          <a:blip r:embed="rId3"/>
          <a:srcRect l="3563"/>
          <a:stretch/>
        </p:blipFill>
        <p:spPr>
          <a:xfrm>
            <a:off x="6167336" y="557477"/>
            <a:ext cx="5786120" cy="3118333"/>
          </a:xfrm>
          <a:prstGeom prst="rect">
            <a:avLst/>
          </a:prstGeom>
        </p:spPr>
      </p:pic>
      <p:pic>
        <p:nvPicPr>
          <p:cNvPr id="12" name="Picture 11">
            <a:extLst>
              <a:ext uri="{FF2B5EF4-FFF2-40B4-BE49-F238E27FC236}">
                <a16:creationId xmlns:a16="http://schemas.microsoft.com/office/drawing/2014/main" id="{E739CFF3-ED42-41A6-900E-55C903D6ACF7}"/>
              </a:ext>
            </a:extLst>
          </p:cNvPr>
          <p:cNvPicPr>
            <a:picLocks noChangeAspect="1"/>
          </p:cNvPicPr>
          <p:nvPr/>
        </p:nvPicPr>
        <p:blipFill>
          <a:blip r:embed="rId4"/>
          <a:stretch>
            <a:fillRect/>
          </a:stretch>
        </p:blipFill>
        <p:spPr>
          <a:xfrm>
            <a:off x="309880" y="3675810"/>
            <a:ext cx="5786120" cy="2725262"/>
          </a:xfrm>
          <a:prstGeom prst="rect">
            <a:avLst/>
          </a:prstGeom>
        </p:spPr>
      </p:pic>
      <p:pic>
        <p:nvPicPr>
          <p:cNvPr id="13" name="Picture 12">
            <a:extLst>
              <a:ext uri="{FF2B5EF4-FFF2-40B4-BE49-F238E27FC236}">
                <a16:creationId xmlns:a16="http://schemas.microsoft.com/office/drawing/2014/main" id="{CB7B1B26-D1A9-4616-A613-0DA757BB9701}"/>
              </a:ext>
            </a:extLst>
          </p:cNvPr>
          <p:cNvPicPr>
            <a:picLocks noChangeAspect="1"/>
          </p:cNvPicPr>
          <p:nvPr/>
        </p:nvPicPr>
        <p:blipFill>
          <a:blip r:embed="rId5"/>
          <a:stretch>
            <a:fillRect/>
          </a:stretch>
        </p:blipFill>
        <p:spPr>
          <a:xfrm>
            <a:off x="6150610" y="3675811"/>
            <a:ext cx="5802846" cy="2766010"/>
          </a:xfrm>
          <a:prstGeom prst="rect">
            <a:avLst/>
          </a:prstGeom>
        </p:spPr>
      </p:pic>
      <p:sp>
        <p:nvSpPr>
          <p:cNvPr id="15" name="TextBox 14">
            <a:extLst>
              <a:ext uri="{FF2B5EF4-FFF2-40B4-BE49-F238E27FC236}">
                <a16:creationId xmlns:a16="http://schemas.microsoft.com/office/drawing/2014/main" id="{5D42D7EC-FC64-4148-970C-582EF91063FA}"/>
              </a:ext>
            </a:extLst>
          </p:cNvPr>
          <p:cNvSpPr txBox="1"/>
          <p:nvPr/>
        </p:nvSpPr>
        <p:spPr>
          <a:xfrm>
            <a:off x="461639" y="6407059"/>
            <a:ext cx="10813002" cy="461665"/>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IN" sz="1200" b="0" dirty="0"/>
              <a:t>'LotFrontage','LotArea','TotalBsmtSF','GrLivArea','GarageArea','WoodDeckSF','OpenPorchSF','EnclosedPorch','3SsnPorch','ScreenPorch','PoolArea','SalePrice' .These are the columns having outliers which is shown in box </a:t>
            </a:r>
            <a:r>
              <a:rPr lang="en-IN" sz="1200" b="0" dirty="0" err="1"/>
              <a:t>plot.It</a:t>
            </a:r>
            <a:r>
              <a:rPr lang="en-IN" sz="1200" b="0" dirty="0"/>
              <a:t> seems all area columns which is continuous having outliers. These columns has skewness too because of outliers.</a:t>
            </a:r>
          </a:p>
        </p:txBody>
      </p:sp>
    </p:spTree>
    <p:extLst>
      <p:ext uri="{BB962C8B-B14F-4D97-AF65-F5344CB8AC3E}">
        <p14:creationId xmlns:p14="http://schemas.microsoft.com/office/powerpoint/2010/main" val="3203714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21B7E4-BF51-4F87-ABF5-662095E298D5}"/>
              </a:ext>
            </a:extLst>
          </p:cNvPr>
          <p:cNvSpPr txBox="1"/>
          <p:nvPr/>
        </p:nvSpPr>
        <p:spPr>
          <a:xfrm>
            <a:off x="309880" y="44921"/>
            <a:ext cx="6106160" cy="400110"/>
          </a:xfrm>
          <a:prstGeom prst="rect">
            <a:avLst/>
          </a:prstGeom>
          <a:noFill/>
        </p:spPr>
        <p:txBody>
          <a:bodyPr wrap="square">
            <a:sp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Model/s Development and Evaluation </a:t>
            </a:r>
            <a:endParaRPr lang="en-IN" sz="2000" dirty="0"/>
          </a:p>
        </p:txBody>
      </p:sp>
      <p:pic>
        <p:nvPicPr>
          <p:cNvPr id="5" name="Picture 4">
            <a:extLst>
              <a:ext uri="{FF2B5EF4-FFF2-40B4-BE49-F238E27FC236}">
                <a16:creationId xmlns:a16="http://schemas.microsoft.com/office/drawing/2014/main" id="{CADA7947-10E6-4FFF-B3BE-09C2D49CE83E}"/>
              </a:ext>
            </a:extLst>
          </p:cNvPr>
          <p:cNvPicPr>
            <a:picLocks noChangeAspect="1"/>
          </p:cNvPicPr>
          <p:nvPr/>
        </p:nvPicPr>
        <p:blipFill>
          <a:blip r:embed="rId2"/>
          <a:stretch>
            <a:fillRect/>
          </a:stretch>
        </p:blipFill>
        <p:spPr>
          <a:xfrm>
            <a:off x="96427" y="445031"/>
            <a:ext cx="5731510" cy="2720340"/>
          </a:xfrm>
          <a:prstGeom prst="rect">
            <a:avLst/>
          </a:prstGeom>
        </p:spPr>
      </p:pic>
      <p:pic>
        <p:nvPicPr>
          <p:cNvPr id="6" name="Picture 5">
            <a:extLst>
              <a:ext uri="{FF2B5EF4-FFF2-40B4-BE49-F238E27FC236}">
                <a16:creationId xmlns:a16="http://schemas.microsoft.com/office/drawing/2014/main" id="{41CEC9A7-1D82-40D3-BED6-1C1B55C4566E}"/>
              </a:ext>
            </a:extLst>
          </p:cNvPr>
          <p:cNvPicPr>
            <a:picLocks noChangeAspect="1"/>
          </p:cNvPicPr>
          <p:nvPr/>
        </p:nvPicPr>
        <p:blipFill>
          <a:blip r:embed="rId3"/>
          <a:stretch>
            <a:fillRect/>
          </a:stretch>
        </p:blipFill>
        <p:spPr>
          <a:xfrm>
            <a:off x="5920179" y="445031"/>
            <a:ext cx="5731510" cy="3092450"/>
          </a:xfrm>
          <a:prstGeom prst="rect">
            <a:avLst/>
          </a:prstGeom>
        </p:spPr>
      </p:pic>
      <p:pic>
        <p:nvPicPr>
          <p:cNvPr id="7" name="Picture 6">
            <a:extLst>
              <a:ext uri="{FF2B5EF4-FFF2-40B4-BE49-F238E27FC236}">
                <a16:creationId xmlns:a16="http://schemas.microsoft.com/office/drawing/2014/main" id="{C2AF7167-4234-4500-B72E-2DCD652C99A7}"/>
              </a:ext>
            </a:extLst>
          </p:cNvPr>
          <p:cNvPicPr>
            <a:picLocks noChangeAspect="1"/>
          </p:cNvPicPr>
          <p:nvPr/>
        </p:nvPicPr>
        <p:blipFill>
          <a:blip r:embed="rId4"/>
          <a:stretch>
            <a:fillRect/>
          </a:stretch>
        </p:blipFill>
        <p:spPr>
          <a:xfrm>
            <a:off x="188669" y="3429000"/>
            <a:ext cx="5731510" cy="2599690"/>
          </a:xfrm>
          <a:prstGeom prst="rect">
            <a:avLst/>
          </a:prstGeom>
        </p:spPr>
      </p:pic>
      <p:pic>
        <p:nvPicPr>
          <p:cNvPr id="8" name="Picture 7">
            <a:extLst>
              <a:ext uri="{FF2B5EF4-FFF2-40B4-BE49-F238E27FC236}">
                <a16:creationId xmlns:a16="http://schemas.microsoft.com/office/drawing/2014/main" id="{5620957C-23F2-4162-969D-3BE6A7A92150}"/>
              </a:ext>
            </a:extLst>
          </p:cNvPr>
          <p:cNvPicPr>
            <a:picLocks noChangeAspect="1"/>
          </p:cNvPicPr>
          <p:nvPr/>
        </p:nvPicPr>
        <p:blipFill>
          <a:blip r:embed="rId5"/>
          <a:stretch>
            <a:fillRect/>
          </a:stretch>
        </p:blipFill>
        <p:spPr>
          <a:xfrm>
            <a:off x="5827937" y="4617285"/>
            <a:ext cx="5731510" cy="535305"/>
          </a:xfrm>
          <a:prstGeom prst="rect">
            <a:avLst/>
          </a:prstGeom>
        </p:spPr>
      </p:pic>
    </p:spTree>
    <p:extLst>
      <p:ext uri="{BB962C8B-B14F-4D97-AF65-F5344CB8AC3E}">
        <p14:creationId xmlns:p14="http://schemas.microsoft.com/office/powerpoint/2010/main" val="3978255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28A1F6-DDE5-4104-99AC-9BE5B2E98646}"/>
              </a:ext>
            </a:extLst>
          </p:cNvPr>
          <p:cNvSpPr txBox="1"/>
          <p:nvPr/>
        </p:nvSpPr>
        <p:spPr>
          <a:xfrm>
            <a:off x="450540" y="358956"/>
            <a:ext cx="10424605" cy="4552465"/>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IN" sz="2000" dirty="0"/>
              <a:t>Testing of Identified Approaches (Algorithms)</a:t>
            </a:r>
          </a:p>
          <a:p>
            <a:endParaRPr lang="en-IN" sz="2000" dirty="0"/>
          </a:p>
          <a:p>
            <a:pPr>
              <a:lnSpc>
                <a:spcPct val="150000"/>
              </a:lnSpc>
            </a:pPr>
            <a:r>
              <a:rPr lang="en-IN" sz="1400" b="0" dirty="0"/>
              <a:t>These are all the Algorithms used for Model Building and Prediction. We did Hyper Parameter Tuning with these algorithms using the </a:t>
            </a:r>
            <a:r>
              <a:rPr lang="en-IN" sz="1400" b="0" dirty="0" err="1"/>
              <a:t>GridSearchCV</a:t>
            </a:r>
            <a:r>
              <a:rPr lang="en-IN" sz="1400" b="0" dirty="0"/>
              <a:t>.</a:t>
            </a:r>
          </a:p>
          <a:p>
            <a:pPr marL="285750" indent="-285750">
              <a:lnSpc>
                <a:spcPct val="150000"/>
              </a:lnSpc>
              <a:buFont typeface="Arial" panose="020B0604020202020204" pitchFamily="34" charset="0"/>
              <a:buChar char="•"/>
            </a:pPr>
            <a:r>
              <a:rPr lang="en-IN" sz="1400" b="0" dirty="0"/>
              <a:t>Ridge Regressor</a:t>
            </a:r>
          </a:p>
          <a:p>
            <a:pPr marL="285750" indent="-285750">
              <a:lnSpc>
                <a:spcPct val="150000"/>
              </a:lnSpc>
              <a:buFont typeface="Arial" panose="020B0604020202020204" pitchFamily="34" charset="0"/>
              <a:buChar char="•"/>
            </a:pPr>
            <a:r>
              <a:rPr lang="en-IN" sz="1400" b="0" dirty="0"/>
              <a:t>Lasso regression</a:t>
            </a:r>
          </a:p>
          <a:p>
            <a:pPr marL="285750" indent="-285750">
              <a:lnSpc>
                <a:spcPct val="150000"/>
              </a:lnSpc>
              <a:buFont typeface="Arial" panose="020B0604020202020204" pitchFamily="34" charset="0"/>
              <a:buChar char="•"/>
            </a:pPr>
            <a:r>
              <a:rPr lang="en-IN" sz="1400" b="0" dirty="0" err="1"/>
              <a:t>LinearRegression</a:t>
            </a:r>
            <a:endParaRPr lang="en-IN" sz="1400" b="0" dirty="0"/>
          </a:p>
          <a:p>
            <a:pPr marL="285750" indent="-285750">
              <a:lnSpc>
                <a:spcPct val="150000"/>
              </a:lnSpc>
              <a:buFont typeface="Arial" panose="020B0604020202020204" pitchFamily="34" charset="0"/>
              <a:buChar char="•"/>
            </a:pPr>
            <a:r>
              <a:rPr lang="en-IN" sz="1400" b="0" dirty="0" err="1"/>
              <a:t>RandomForestRegressor</a:t>
            </a:r>
            <a:endParaRPr lang="en-IN" sz="1400" b="0" dirty="0"/>
          </a:p>
          <a:p>
            <a:pPr marL="285750" indent="-285750">
              <a:lnSpc>
                <a:spcPct val="150000"/>
              </a:lnSpc>
              <a:buFont typeface="Arial" panose="020B0604020202020204" pitchFamily="34" charset="0"/>
              <a:buChar char="•"/>
            </a:pPr>
            <a:r>
              <a:rPr lang="en-IN" sz="1400" b="0" dirty="0" err="1"/>
              <a:t>GradientBoostingRegressor</a:t>
            </a:r>
            <a:endParaRPr lang="en-IN" sz="1400" b="0" dirty="0"/>
          </a:p>
          <a:p>
            <a:pPr marL="285750" indent="-285750">
              <a:lnSpc>
                <a:spcPct val="150000"/>
              </a:lnSpc>
              <a:buFont typeface="Arial" panose="020B0604020202020204" pitchFamily="34" charset="0"/>
              <a:buChar char="•"/>
            </a:pPr>
            <a:r>
              <a:rPr lang="en-IN" sz="1400" b="0" dirty="0"/>
              <a:t>Support Vector Regressor</a:t>
            </a:r>
          </a:p>
          <a:p>
            <a:pPr marL="285750" indent="-285750">
              <a:lnSpc>
                <a:spcPct val="150000"/>
              </a:lnSpc>
              <a:buFont typeface="Arial" panose="020B0604020202020204" pitchFamily="34" charset="0"/>
              <a:buChar char="•"/>
            </a:pPr>
            <a:r>
              <a:rPr lang="en-IN" sz="1400" b="0" dirty="0" err="1"/>
              <a:t>ElasticNet</a:t>
            </a:r>
            <a:r>
              <a:rPr lang="en-IN" sz="1400" b="0" dirty="0"/>
              <a:t> Regression</a:t>
            </a:r>
          </a:p>
          <a:p>
            <a:pPr marL="285750" indent="-285750">
              <a:lnSpc>
                <a:spcPct val="150000"/>
              </a:lnSpc>
              <a:buFont typeface="Arial" panose="020B0604020202020204" pitchFamily="34" charset="0"/>
              <a:buChar char="•"/>
            </a:pPr>
            <a:r>
              <a:rPr lang="en-IN" sz="1400" b="0" dirty="0" err="1"/>
              <a:t>Decison</a:t>
            </a:r>
            <a:r>
              <a:rPr lang="en-IN" sz="1400" b="0" dirty="0"/>
              <a:t> Tree Regressor</a:t>
            </a:r>
          </a:p>
          <a:p>
            <a:pPr>
              <a:lnSpc>
                <a:spcPct val="150000"/>
              </a:lnSpc>
            </a:pPr>
            <a:r>
              <a:rPr lang="en-IN" sz="1400" b="0" dirty="0"/>
              <a:t>These algorithms has been used for both Training and Testing purpose and got evaluated with r2 </a:t>
            </a:r>
            <a:r>
              <a:rPr lang="en-IN" sz="1400" b="0" dirty="0" err="1"/>
              <a:t>score.And</a:t>
            </a:r>
            <a:r>
              <a:rPr lang="en-IN" sz="1400" b="0" dirty="0"/>
              <a:t> also the predicted result got Evaluated with Key Metrics.</a:t>
            </a:r>
          </a:p>
        </p:txBody>
      </p:sp>
    </p:spTree>
    <p:extLst>
      <p:ext uri="{BB962C8B-B14F-4D97-AF65-F5344CB8AC3E}">
        <p14:creationId xmlns:p14="http://schemas.microsoft.com/office/powerpoint/2010/main" val="395790505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E9C56B-3DF3-4773-BF59-0DED4305B8B5}"/>
              </a:ext>
            </a:extLst>
          </p:cNvPr>
          <p:cNvSpPr txBox="1"/>
          <p:nvPr/>
        </p:nvSpPr>
        <p:spPr>
          <a:xfrm>
            <a:off x="166457" y="112735"/>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 MODEL PREDICTION AND EVALUATION</a:t>
            </a:r>
          </a:p>
        </p:txBody>
      </p:sp>
      <p:sp>
        <p:nvSpPr>
          <p:cNvPr id="7" name="TextBox 6">
            <a:extLst>
              <a:ext uri="{FF2B5EF4-FFF2-40B4-BE49-F238E27FC236}">
                <a16:creationId xmlns:a16="http://schemas.microsoft.com/office/drawing/2014/main" id="{D35D1F43-CE02-4416-AB93-6ADEA0517526}"/>
              </a:ext>
            </a:extLst>
          </p:cNvPr>
          <p:cNvSpPr txBox="1"/>
          <p:nvPr/>
        </p:nvSpPr>
        <p:spPr>
          <a:xfrm>
            <a:off x="308499" y="466808"/>
            <a:ext cx="10966142" cy="1815882"/>
          </a:xfrm>
          <a:prstGeom prst="rect">
            <a:avLst/>
          </a:prstGeom>
          <a:noFill/>
        </p:spPr>
        <p:txBody>
          <a:bodyPr wrap="square">
            <a:spAutoFit/>
          </a:bodyPr>
          <a:lstStyle>
            <a:defPPr>
              <a:defRPr lang="en-US"/>
            </a:defPPr>
            <a:lvl1pPr>
              <a:defRPr sz="2000" b="1">
                <a:latin typeface="Calibri" panose="020F0502020204030204" pitchFamily="34" charset="0"/>
                <a:cs typeface="Calibri" panose="020F0502020204030204" pitchFamily="34" charset="0"/>
              </a:defRPr>
            </a:lvl1pPr>
          </a:lstStyle>
          <a:p>
            <a:r>
              <a:rPr lang="en-IN" sz="1600" dirty="0"/>
              <a:t>Linear Regression:</a:t>
            </a:r>
          </a:p>
          <a:p>
            <a:r>
              <a:rPr lang="en-IN" sz="1600" b="0" dirty="0"/>
              <a:t>It performs a regression task. Regression models a target prediction value based on independent variables &amp; is mostly used for finding out the relationship between variables and forecasting.</a:t>
            </a:r>
          </a:p>
          <a:p>
            <a:r>
              <a:rPr lang="en-IN" sz="1600" b="0" dirty="0"/>
              <a:t>In linear regression, the observations (red) are assumed to be the result of random deviations (green) from an underlying relationship (blue) between a dependent variable (y) and an independent variable (x).</a:t>
            </a:r>
          </a:p>
          <a:p>
            <a:r>
              <a:rPr lang="en-IN" sz="1600" b="0" dirty="0"/>
              <a:t> </a:t>
            </a:r>
          </a:p>
          <a:p>
            <a:r>
              <a:rPr lang="en-IN" sz="1600" b="0" dirty="0"/>
              <a:t>Hyperparameter Tuning Done Using </a:t>
            </a:r>
            <a:r>
              <a:rPr lang="en-IN" sz="1600" b="0" dirty="0" err="1"/>
              <a:t>GridSearchCV</a:t>
            </a:r>
            <a:r>
              <a:rPr lang="en-IN" sz="1600" b="0" dirty="0"/>
              <a:t>:</a:t>
            </a:r>
          </a:p>
        </p:txBody>
      </p:sp>
      <p:pic>
        <p:nvPicPr>
          <p:cNvPr id="8" name="Picture 7">
            <a:extLst>
              <a:ext uri="{FF2B5EF4-FFF2-40B4-BE49-F238E27FC236}">
                <a16:creationId xmlns:a16="http://schemas.microsoft.com/office/drawing/2014/main" id="{99A610DF-CA4E-4B29-885B-09B2509C9E83}"/>
              </a:ext>
            </a:extLst>
          </p:cNvPr>
          <p:cNvPicPr>
            <a:picLocks noChangeAspect="1"/>
          </p:cNvPicPr>
          <p:nvPr/>
        </p:nvPicPr>
        <p:blipFill>
          <a:blip r:embed="rId2"/>
          <a:stretch>
            <a:fillRect/>
          </a:stretch>
        </p:blipFill>
        <p:spPr>
          <a:xfrm>
            <a:off x="308499" y="2282690"/>
            <a:ext cx="5731510" cy="2847340"/>
          </a:xfrm>
          <a:prstGeom prst="rect">
            <a:avLst/>
          </a:prstGeom>
        </p:spPr>
      </p:pic>
      <p:pic>
        <p:nvPicPr>
          <p:cNvPr id="9" name="Picture 8">
            <a:extLst>
              <a:ext uri="{FF2B5EF4-FFF2-40B4-BE49-F238E27FC236}">
                <a16:creationId xmlns:a16="http://schemas.microsoft.com/office/drawing/2014/main" id="{6248A8DA-817D-4C67-A084-A384A8E87B1F}"/>
              </a:ext>
            </a:extLst>
          </p:cNvPr>
          <p:cNvPicPr>
            <a:picLocks noChangeAspect="1"/>
          </p:cNvPicPr>
          <p:nvPr/>
        </p:nvPicPr>
        <p:blipFill>
          <a:blip r:embed="rId3"/>
          <a:stretch>
            <a:fillRect/>
          </a:stretch>
        </p:blipFill>
        <p:spPr>
          <a:xfrm>
            <a:off x="6353958" y="1880787"/>
            <a:ext cx="5731510" cy="4510405"/>
          </a:xfrm>
          <a:prstGeom prst="rect">
            <a:avLst/>
          </a:prstGeom>
        </p:spPr>
      </p:pic>
      <p:pic>
        <p:nvPicPr>
          <p:cNvPr id="10" name="Picture 9">
            <a:extLst>
              <a:ext uri="{FF2B5EF4-FFF2-40B4-BE49-F238E27FC236}">
                <a16:creationId xmlns:a16="http://schemas.microsoft.com/office/drawing/2014/main" id="{5DB2D41B-7C25-4693-AC13-751DB68BAA3E}"/>
              </a:ext>
            </a:extLst>
          </p:cNvPr>
          <p:cNvPicPr>
            <a:picLocks noChangeAspect="1"/>
          </p:cNvPicPr>
          <p:nvPr/>
        </p:nvPicPr>
        <p:blipFill>
          <a:blip r:embed="rId4"/>
          <a:stretch>
            <a:fillRect/>
          </a:stretch>
        </p:blipFill>
        <p:spPr>
          <a:xfrm>
            <a:off x="308499" y="5346666"/>
            <a:ext cx="5731510" cy="1242695"/>
          </a:xfrm>
          <a:prstGeom prst="rect">
            <a:avLst/>
          </a:prstGeom>
        </p:spPr>
      </p:pic>
    </p:spTree>
    <p:extLst>
      <p:ext uri="{BB962C8B-B14F-4D97-AF65-F5344CB8AC3E}">
        <p14:creationId xmlns:p14="http://schemas.microsoft.com/office/powerpoint/2010/main" val="3239128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6138D8-2715-44AF-B6C0-694E5D17EE44}"/>
              </a:ext>
            </a:extLst>
          </p:cNvPr>
          <p:cNvSpPr txBox="1"/>
          <p:nvPr/>
        </p:nvSpPr>
        <p:spPr>
          <a:xfrm>
            <a:off x="246355" y="173010"/>
            <a:ext cx="11028286" cy="1877437"/>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REGULARIZATION TECHNIQUES:</a:t>
            </a:r>
          </a:p>
          <a:p>
            <a:r>
              <a:rPr lang="en-US" sz="1600" b="1" dirty="0">
                <a:latin typeface="Calibri" panose="020F0502020204030204" pitchFamily="34" charset="0"/>
                <a:cs typeface="Calibri" panose="020F0502020204030204" pitchFamily="34" charset="0"/>
              </a:rPr>
              <a:t>LASSO REGRESSION</a:t>
            </a:r>
          </a:p>
          <a:p>
            <a:r>
              <a:rPr lang="en-US" sz="1600" dirty="0">
                <a:latin typeface="Calibri" panose="020F0502020204030204" pitchFamily="34" charset="0"/>
                <a:cs typeface="Calibri" panose="020F0502020204030204" pitchFamily="34" charset="0"/>
              </a:rPr>
              <a:t>The full form of LASSO is the Least Absolute Shrinkage and Selection Operation. As the name suggests, LASSO uses the “shrinkage” technique in which coefficients are determined, which get shrunk towards the central point as the mean.  </a:t>
            </a:r>
          </a:p>
          <a:p>
            <a:r>
              <a:rPr lang="en-US" sz="1600" dirty="0">
                <a:latin typeface="Calibri" panose="020F0502020204030204" pitchFamily="34" charset="0"/>
                <a:cs typeface="Calibri" panose="020F0502020204030204" pitchFamily="34" charset="0"/>
              </a:rPr>
              <a:t>The LASSO regression in regularization is based on simple models that posses fewer parameters. We get a better interpretation of the models due to the shrinkage process. The shrinkage process also enables the identification of variables strongly associated with variables corresponding to the target. </a:t>
            </a:r>
          </a:p>
        </p:txBody>
      </p:sp>
      <p:pic>
        <p:nvPicPr>
          <p:cNvPr id="6" name="Picture 5">
            <a:extLst>
              <a:ext uri="{FF2B5EF4-FFF2-40B4-BE49-F238E27FC236}">
                <a16:creationId xmlns:a16="http://schemas.microsoft.com/office/drawing/2014/main" id="{F959B8B1-D535-4EA4-9971-E91A82A8ADF1}"/>
              </a:ext>
            </a:extLst>
          </p:cNvPr>
          <p:cNvPicPr>
            <a:picLocks noChangeAspect="1"/>
          </p:cNvPicPr>
          <p:nvPr/>
        </p:nvPicPr>
        <p:blipFill>
          <a:blip r:embed="rId2"/>
          <a:stretch>
            <a:fillRect/>
          </a:stretch>
        </p:blipFill>
        <p:spPr>
          <a:xfrm>
            <a:off x="96427" y="2050447"/>
            <a:ext cx="5446704" cy="2614295"/>
          </a:xfrm>
          <a:prstGeom prst="rect">
            <a:avLst/>
          </a:prstGeom>
        </p:spPr>
      </p:pic>
      <p:pic>
        <p:nvPicPr>
          <p:cNvPr id="7" name="Picture 6">
            <a:extLst>
              <a:ext uri="{FF2B5EF4-FFF2-40B4-BE49-F238E27FC236}">
                <a16:creationId xmlns:a16="http://schemas.microsoft.com/office/drawing/2014/main" id="{9534FB21-8C6F-4277-8E74-5E8E05FB76F1}"/>
              </a:ext>
            </a:extLst>
          </p:cNvPr>
          <p:cNvPicPr>
            <a:picLocks noChangeAspect="1"/>
          </p:cNvPicPr>
          <p:nvPr/>
        </p:nvPicPr>
        <p:blipFill>
          <a:blip r:embed="rId3"/>
          <a:stretch>
            <a:fillRect/>
          </a:stretch>
        </p:blipFill>
        <p:spPr>
          <a:xfrm>
            <a:off x="96427" y="4479086"/>
            <a:ext cx="5446704" cy="2223183"/>
          </a:xfrm>
          <a:prstGeom prst="rect">
            <a:avLst/>
          </a:prstGeom>
        </p:spPr>
      </p:pic>
      <p:pic>
        <p:nvPicPr>
          <p:cNvPr id="8" name="Picture 7">
            <a:extLst>
              <a:ext uri="{FF2B5EF4-FFF2-40B4-BE49-F238E27FC236}">
                <a16:creationId xmlns:a16="http://schemas.microsoft.com/office/drawing/2014/main" id="{A7AF0866-AC07-4EA5-8494-209D694BE620}"/>
              </a:ext>
            </a:extLst>
          </p:cNvPr>
          <p:cNvPicPr>
            <a:picLocks noChangeAspect="1"/>
          </p:cNvPicPr>
          <p:nvPr/>
        </p:nvPicPr>
        <p:blipFill>
          <a:blip r:embed="rId4"/>
          <a:stretch>
            <a:fillRect/>
          </a:stretch>
        </p:blipFill>
        <p:spPr>
          <a:xfrm>
            <a:off x="6019061" y="1839699"/>
            <a:ext cx="5157926" cy="3563375"/>
          </a:xfrm>
          <a:prstGeom prst="rect">
            <a:avLst/>
          </a:prstGeom>
        </p:spPr>
      </p:pic>
      <p:pic>
        <p:nvPicPr>
          <p:cNvPr id="9" name="Picture 8">
            <a:extLst>
              <a:ext uri="{FF2B5EF4-FFF2-40B4-BE49-F238E27FC236}">
                <a16:creationId xmlns:a16="http://schemas.microsoft.com/office/drawing/2014/main" id="{BCADBE4B-B976-4745-A0B8-BAA534C9FE7D}"/>
              </a:ext>
            </a:extLst>
          </p:cNvPr>
          <p:cNvPicPr>
            <a:picLocks noChangeAspect="1"/>
          </p:cNvPicPr>
          <p:nvPr/>
        </p:nvPicPr>
        <p:blipFill>
          <a:blip r:embed="rId5"/>
          <a:stretch>
            <a:fillRect/>
          </a:stretch>
        </p:blipFill>
        <p:spPr>
          <a:xfrm>
            <a:off x="6019061" y="5403074"/>
            <a:ext cx="5255580" cy="1283326"/>
          </a:xfrm>
          <a:prstGeom prst="rect">
            <a:avLst/>
          </a:prstGeom>
        </p:spPr>
      </p:pic>
    </p:spTree>
    <p:extLst>
      <p:ext uri="{BB962C8B-B14F-4D97-AF65-F5344CB8AC3E}">
        <p14:creationId xmlns:p14="http://schemas.microsoft.com/office/powerpoint/2010/main" val="1247639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8839AC0-9256-4DD4-B4D4-61EAF7FA42CE}"/>
              </a:ext>
            </a:extLst>
          </p:cNvPr>
          <p:cNvSpPr txBox="1"/>
          <p:nvPr/>
        </p:nvSpPr>
        <p:spPr>
          <a:xfrm>
            <a:off x="272987" y="210390"/>
            <a:ext cx="10983897" cy="1138773"/>
          </a:xfrm>
          <a:prstGeom prst="rect">
            <a:avLst/>
          </a:prstGeom>
          <a:noFill/>
        </p:spPr>
        <p:txBody>
          <a:bodyPr wrap="square">
            <a:spAutoFit/>
          </a:bodyPr>
          <a:lstStyle/>
          <a:p>
            <a:r>
              <a:rPr lang="en-IN" sz="2000" b="1" dirty="0">
                <a:latin typeface="Calibri" panose="020F0502020204030204" pitchFamily="34" charset="0"/>
                <a:cs typeface="Calibri" panose="020F0502020204030204" pitchFamily="34" charset="0"/>
              </a:rPr>
              <a:t>RANDOM FOREST REGRESSION:</a:t>
            </a:r>
          </a:p>
          <a:p>
            <a:r>
              <a:rPr lang="en-IN" sz="1600" dirty="0">
                <a:solidFill>
                  <a:srgbClr val="4D5156"/>
                </a:solidFill>
                <a:effectLst/>
                <a:latin typeface="Calibri" panose="020F0502020204030204" pitchFamily="34" charset="0"/>
                <a:ea typeface="Times New Roman" panose="02020603050405020304" pitchFamily="18" charset="0"/>
                <a:cs typeface="Calibri" panose="020F0502020204030204" pitchFamily="34" charset="0"/>
              </a:rPr>
              <a:t>Random Forest is a Supervised learning algorithm that is based on the ensemble learning method and many Decision Trees. Random Forest is a Bagging technique, so all calculations are run in parallel and there is no interaction between the Decision Trees when building them.</a:t>
            </a:r>
            <a:endParaRPr lang="en-IN" sz="2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01A6758-3DCC-4D9E-8CFB-FAD0ABA4FAB6}"/>
              </a:ext>
            </a:extLst>
          </p:cNvPr>
          <p:cNvPicPr>
            <a:picLocks noChangeAspect="1"/>
          </p:cNvPicPr>
          <p:nvPr/>
        </p:nvPicPr>
        <p:blipFill>
          <a:blip r:embed="rId2"/>
          <a:stretch>
            <a:fillRect/>
          </a:stretch>
        </p:blipFill>
        <p:spPr>
          <a:xfrm>
            <a:off x="149694" y="1422236"/>
            <a:ext cx="5731510" cy="2877185"/>
          </a:xfrm>
          <a:prstGeom prst="rect">
            <a:avLst/>
          </a:prstGeom>
        </p:spPr>
      </p:pic>
      <p:pic>
        <p:nvPicPr>
          <p:cNvPr id="9" name="Picture 8">
            <a:extLst>
              <a:ext uri="{FF2B5EF4-FFF2-40B4-BE49-F238E27FC236}">
                <a16:creationId xmlns:a16="http://schemas.microsoft.com/office/drawing/2014/main" id="{CC4D964B-7D56-4C5A-9FEE-099F267849AC}"/>
              </a:ext>
            </a:extLst>
          </p:cNvPr>
          <p:cNvPicPr>
            <a:picLocks noChangeAspect="1"/>
          </p:cNvPicPr>
          <p:nvPr/>
        </p:nvPicPr>
        <p:blipFill>
          <a:blip r:embed="rId3"/>
          <a:stretch>
            <a:fillRect/>
          </a:stretch>
        </p:blipFill>
        <p:spPr>
          <a:xfrm>
            <a:off x="149694" y="4372494"/>
            <a:ext cx="5237825" cy="1176276"/>
          </a:xfrm>
          <a:prstGeom prst="rect">
            <a:avLst/>
          </a:prstGeom>
        </p:spPr>
      </p:pic>
      <p:pic>
        <p:nvPicPr>
          <p:cNvPr id="10" name="Picture 9">
            <a:extLst>
              <a:ext uri="{FF2B5EF4-FFF2-40B4-BE49-F238E27FC236}">
                <a16:creationId xmlns:a16="http://schemas.microsoft.com/office/drawing/2014/main" id="{E23CBDF1-26BF-4857-8588-4903FE5CE04B}"/>
              </a:ext>
            </a:extLst>
          </p:cNvPr>
          <p:cNvPicPr>
            <a:picLocks noChangeAspect="1"/>
          </p:cNvPicPr>
          <p:nvPr/>
        </p:nvPicPr>
        <p:blipFill>
          <a:blip r:embed="rId4"/>
          <a:stretch>
            <a:fillRect/>
          </a:stretch>
        </p:blipFill>
        <p:spPr>
          <a:xfrm>
            <a:off x="5903146" y="1349163"/>
            <a:ext cx="5731510" cy="4902200"/>
          </a:xfrm>
          <a:prstGeom prst="rect">
            <a:avLst/>
          </a:prstGeom>
        </p:spPr>
      </p:pic>
    </p:spTree>
    <p:extLst>
      <p:ext uri="{BB962C8B-B14F-4D97-AF65-F5344CB8AC3E}">
        <p14:creationId xmlns:p14="http://schemas.microsoft.com/office/powerpoint/2010/main" val="2050193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Conceptual Background of the Domain Problem</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251925" y="1533656"/>
            <a:ext cx="10954139" cy="4524315"/>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Machine learning is a branch of artificial intelligence (AI) &amp; computer science focusing on the use of data &amp; algorithms to imitate the way that humans learn from experience, make predictions and gradually improving its accuracy. It is an important component of the growing field of data science. </a:t>
            </a:r>
          </a:p>
          <a:p>
            <a:r>
              <a:rPr lang="en-US" dirty="0">
                <a:latin typeface="Calibri" panose="020F0502020204030204" pitchFamily="34" charset="0"/>
                <a:cs typeface="Calibri" panose="020F0502020204030204" pitchFamily="34" charset="0"/>
              </a:rPr>
              <a:t>Through the use of statistical methods, algorithms are trained to make classifications or predictions, uncovering key insights within data mining projects. These insights subsequently drive decision making within applications and businesses, ideally impacting key growth metrics. </a:t>
            </a:r>
          </a:p>
          <a:p>
            <a:r>
              <a:rPr lang="en-US" dirty="0">
                <a:latin typeface="Calibri" panose="020F0502020204030204" pitchFamily="34" charset="0"/>
                <a:cs typeface="Calibri" panose="020F0502020204030204" pitchFamily="34" charset="0"/>
              </a:rPr>
              <a:t>As big data continues to expand and grow, the market demand for data science will increase, requires to assist in the identification of the most relevant business questions and subsequently the data to answer them. Following are the ways Data science can add value to Business :</a:t>
            </a:r>
          </a:p>
          <a:p>
            <a:r>
              <a:rPr lang="en-US" dirty="0">
                <a:latin typeface="Calibri" panose="020F0502020204030204" pitchFamily="34" charset="0"/>
                <a:cs typeface="Calibri" panose="020F0502020204030204" pitchFamily="34" charset="0"/>
              </a:rPr>
              <a:t>•	Empowering management and officers to make better decision</a:t>
            </a:r>
          </a:p>
          <a:p>
            <a:r>
              <a:rPr lang="en-US" dirty="0">
                <a:latin typeface="Calibri" panose="020F0502020204030204" pitchFamily="34" charset="0"/>
                <a:cs typeface="Calibri" panose="020F0502020204030204" pitchFamily="34" charset="0"/>
              </a:rPr>
              <a:t>•	Directing actions based on trends—which in turn help to define goals</a:t>
            </a:r>
          </a:p>
          <a:p>
            <a:r>
              <a:rPr lang="en-US" dirty="0">
                <a:latin typeface="Calibri" panose="020F0502020204030204" pitchFamily="34" charset="0"/>
                <a:cs typeface="Calibri" panose="020F0502020204030204" pitchFamily="34" charset="0"/>
              </a:rPr>
              <a:t>•	Challenging the staff to adopt best practices and focus on issues that     matter</a:t>
            </a:r>
          </a:p>
          <a:p>
            <a:r>
              <a:rPr lang="en-US" dirty="0">
                <a:latin typeface="Calibri" panose="020F0502020204030204" pitchFamily="34" charset="0"/>
                <a:cs typeface="Calibri" panose="020F0502020204030204" pitchFamily="34" charset="0"/>
              </a:rPr>
              <a:t>•	Identifying opportunities</a:t>
            </a:r>
          </a:p>
          <a:p>
            <a:r>
              <a:rPr lang="en-US" dirty="0">
                <a:latin typeface="Calibri" panose="020F0502020204030204" pitchFamily="34" charset="0"/>
                <a:cs typeface="Calibri" panose="020F0502020204030204" pitchFamily="34" charset="0"/>
              </a:rPr>
              <a:t>•	Decision making with quantifiable, data-driven evidence</a:t>
            </a:r>
          </a:p>
          <a:p>
            <a:r>
              <a:rPr lang="en-US" dirty="0">
                <a:latin typeface="Calibri" panose="020F0502020204030204" pitchFamily="34" charset="0"/>
                <a:cs typeface="Calibri" panose="020F0502020204030204" pitchFamily="34" charset="0"/>
              </a:rPr>
              <a:t>•	Testing these decisions</a:t>
            </a:r>
          </a:p>
          <a:p>
            <a:r>
              <a:rPr lang="en-US" dirty="0">
                <a:latin typeface="Calibri" panose="020F0502020204030204" pitchFamily="34" charset="0"/>
                <a:cs typeface="Calibri" panose="020F0502020204030204" pitchFamily="34" charset="0"/>
              </a:rPr>
              <a:t>•	Identification and refining of target audiences</a:t>
            </a:r>
          </a:p>
        </p:txBody>
      </p:sp>
      <p:sp>
        <p:nvSpPr>
          <p:cNvPr id="6" name="TextBox 5">
            <a:extLst>
              <a:ext uri="{FF2B5EF4-FFF2-40B4-BE49-F238E27FC236}">
                <a16:creationId xmlns:a16="http://schemas.microsoft.com/office/drawing/2014/main" id="{C5F6B27A-05F4-4934-BBBB-C2CF8CF14278}"/>
              </a:ext>
            </a:extLst>
          </p:cNvPr>
          <p:cNvSpPr txBox="1"/>
          <p:nvPr/>
        </p:nvSpPr>
        <p:spPr>
          <a:xfrm>
            <a:off x="154622" y="1030032"/>
            <a:ext cx="7953679"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MACHINE LEARNING AND DATA SCIENCE FOR BUSINESS:</a:t>
            </a:r>
            <a:endParaRPr lang="en-IN" sz="2400" dirty="0"/>
          </a:p>
        </p:txBody>
      </p:sp>
    </p:spTree>
    <p:extLst>
      <p:ext uri="{BB962C8B-B14F-4D97-AF65-F5344CB8AC3E}">
        <p14:creationId xmlns:p14="http://schemas.microsoft.com/office/powerpoint/2010/main" val="105125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EDC9EF5-33E1-4E80-8A4F-BF5A36377F17}"/>
              </a:ext>
            </a:extLst>
          </p:cNvPr>
          <p:cNvSpPr txBox="1"/>
          <p:nvPr/>
        </p:nvSpPr>
        <p:spPr>
          <a:xfrm>
            <a:off x="230819" y="206730"/>
            <a:ext cx="10981677" cy="1877437"/>
          </a:xfrm>
          <a:prstGeom prst="rect">
            <a:avLst/>
          </a:prstGeom>
          <a:noFill/>
        </p:spPr>
        <p:txBody>
          <a:bodyPr wrap="square">
            <a:spAutoFit/>
          </a:bodyPr>
          <a:lstStyle/>
          <a:p>
            <a:r>
              <a:rPr lang="en-US" sz="2000" b="1" cap="all" dirty="0">
                <a:latin typeface="Calibri" panose="020F0502020204030204" pitchFamily="34" charset="0"/>
                <a:cs typeface="Calibri" panose="020F0502020204030204" pitchFamily="34" charset="0"/>
              </a:rPr>
              <a:t>Ridge Regression:</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Ridge regression is a technique which is specialized to analyze multiple regression data which is multicollinearity in nature.</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Ridge regression is a model tuning method that is used to </a:t>
            </a:r>
            <a:r>
              <a:rPr lang="en-US" sz="1600" dirty="0" err="1">
                <a:latin typeface="Calibri" panose="020F0502020204030204" pitchFamily="34" charset="0"/>
                <a:cs typeface="Calibri" panose="020F0502020204030204" pitchFamily="34" charset="0"/>
              </a:rPr>
              <a:t>analyse</a:t>
            </a:r>
            <a:r>
              <a:rPr lang="en-US" sz="1600" dirty="0">
                <a:latin typeface="Calibri" panose="020F0502020204030204" pitchFamily="34" charset="0"/>
                <a:cs typeface="Calibri" panose="020F0502020204030204" pitchFamily="34" charset="0"/>
              </a:rPr>
              <a:t> any data that suffers from multicollinearity. This method performs L2 regularization. When the issue of multicollinearity occurs, least-squares are unbiased, and variances are large, this results in predicted values to be far away from the actual values.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 biggest benefit of ridge regression is its ability to produce a lower test mean squared error (MSE) compared to least squares regression when multicollinearity is present. </a:t>
            </a:r>
          </a:p>
        </p:txBody>
      </p:sp>
      <p:pic>
        <p:nvPicPr>
          <p:cNvPr id="8" name="Picture 7">
            <a:extLst>
              <a:ext uri="{FF2B5EF4-FFF2-40B4-BE49-F238E27FC236}">
                <a16:creationId xmlns:a16="http://schemas.microsoft.com/office/drawing/2014/main" id="{C1AFB1CA-C503-48E3-B099-5AAB0372814F}"/>
              </a:ext>
            </a:extLst>
          </p:cNvPr>
          <p:cNvPicPr>
            <a:picLocks noChangeAspect="1"/>
          </p:cNvPicPr>
          <p:nvPr/>
        </p:nvPicPr>
        <p:blipFill>
          <a:blip r:embed="rId2"/>
          <a:stretch>
            <a:fillRect/>
          </a:stretch>
        </p:blipFill>
        <p:spPr>
          <a:xfrm>
            <a:off x="364490" y="2084167"/>
            <a:ext cx="5731510" cy="2909570"/>
          </a:xfrm>
          <a:prstGeom prst="rect">
            <a:avLst/>
          </a:prstGeom>
        </p:spPr>
      </p:pic>
      <p:pic>
        <p:nvPicPr>
          <p:cNvPr id="9" name="Picture 8">
            <a:extLst>
              <a:ext uri="{FF2B5EF4-FFF2-40B4-BE49-F238E27FC236}">
                <a16:creationId xmlns:a16="http://schemas.microsoft.com/office/drawing/2014/main" id="{F77A7265-7C65-4E70-8EBD-05175B2BDD6D}"/>
              </a:ext>
            </a:extLst>
          </p:cNvPr>
          <p:cNvPicPr>
            <a:picLocks noChangeAspect="1"/>
          </p:cNvPicPr>
          <p:nvPr/>
        </p:nvPicPr>
        <p:blipFill>
          <a:blip r:embed="rId3"/>
          <a:stretch>
            <a:fillRect/>
          </a:stretch>
        </p:blipFill>
        <p:spPr>
          <a:xfrm>
            <a:off x="364490" y="5008254"/>
            <a:ext cx="5731510" cy="1370330"/>
          </a:xfrm>
          <a:prstGeom prst="rect">
            <a:avLst/>
          </a:prstGeom>
        </p:spPr>
      </p:pic>
      <p:pic>
        <p:nvPicPr>
          <p:cNvPr id="10" name="Picture 9">
            <a:extLst>
              <a:ext uri="{FF2B5EF4-FFF2-40B4-BE49-F238E27FC236}">
                <a16:creationId xmlns:a16="http://schemas.microsoft.com/office/drawing/2014/main" id="{E8AE573B-828B-447B-AB7D-89E4CA0C2CB2}"/>
              </a:ext>
            </a:extLst>
          </p:cNvPr>
          <p:cNvPicPr>
            <a:picLocks noChangeAspect="1"/>
          </p:cNvPicPr>
          <p:nvPr/>
        </p:nvPicPr>
        <p:blipFill>
          <a:blip r:embed="rId4"/>
          <a:stretch>
            <a:fillRect/>
          </a:stretch>
        </p:blipFill>
        <p:spPr>
          <a:xfrm>
            <a:off x="6095999" y="2074825"/>
            <a:ext cx="5865181" cy="4576445"/>
          </a:xfrm>
          <a:prstGeom prst="rect">
            <a:avLst/>
          </a:prstGeom>
        </p:spPr>
      </p:pic>
    </p:spTree>
    <p:extLst>
      <p:ext uri="{BB962C8B-B14F-4D97-AF65-F5344CB8AC3E}">
        <p14:creationId xmlns:p14="http://schemas.microsoft.com/office/powerpoint/2010/main" val="2014770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9193680-F9F1-4214-A6E4-C8F2DF69404A}"/>
              </a:ext>
            </a:extLst>
          </p:cNvPr>
          <p:cNvSpPr txBox="1"/>
          <p:nvPr/>
        </p:nvSpPr>
        <p:spPr>
          <a:xfrm>
            <a:off x="168676" y="167675"/>
            <a:ext cx="11176986" cy="1877437"/>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DECISION TREE REGRESSOR</a:t>
            </a:r>
          </a:p>
          <a:p>
            <a:r>
              <a:rPr lang="en-US" sz="1600" dirty="0">
                <a:latin typeface="Calibri" panose="020F0502020204030204" pitchFamily="34" charset="0"/>
                <a:cs typeface="Calibri" panose="020F0502020204030204" pitchFamily="34" charset="0"/>
              </a:rPr>
              <a:t>A 1D regression with decision tree. The decision trees is used to fit a sine curve with addition noisy observation. As a result, it learns local linear regressions approximating the sine curve.</a:t>
            </a:r>
          </a:p>
          <a:p>
            <a:r>
              <a:rPr lang="en-US" sz="1600" dirty="0">
                <a:latin typeface="Calibri" panose="020F0502020204030204" pitchFamily="34" charset="0"/>
                <a:cs typeface="Calibri" panose="020F0502020204030204" pitchFamily="34" charset="0"/>
              </a:rPr>
              <a:t>We can see that if the maximum depth of the tree (controlled by the </a:t>
            </a:r>
            <a:r>
              <a:rPr lang="en-US" sz="1600" dirty="0" err="1">
                <a:latin typeface="Calibri" panose="020F0502020204030204" pitchFamily="34" charset="0"/>
                <a:cs typeface="Calibri" panose="020F0502020204030204" pitchFamily="34" charset="0"/>
              </a:rPr>
              <a:t>max_depth</a:t>
            </a:r>
            <a:r>
              <a:rPr lang="en-US" sz="1600" dirty="0">
                <a:latin typeface="Calibri" panose="020F0502020204030204" pitchFamily="34" charset="0"/>
                <a:cs typeface="Calibri" panose="020F0502020204030204" pitchFamily="34" charset="0"/>
              </a:rPr>
              <a:t> parameter) is set too high, the decision trees learn too fine details of the training data and learn from the noise, i.e. they overfit.</a:t>
            </a:r>
          </a:p>
          <a:p>
            <a:r>
              <a:rPr lang="en-US" sz="1600" dirty="0">
                <a:latin typeface="Calibri" panose="020F0502020204030204" pitchFamily="34" charset="0"/>
                <a:cs typeface="Calibri" panose="020F0502020204030204" pitchFamily="34" charset="0"/>
              </a:rPr>
              <a:t>Decision tree regression observes features of an object and trains a model in the structure of a tree to predict data in the future to produce meaningful continuous output. Parameter tuning using </a:t>
            </a:r>
            <a:r>
              <a:rPr lang="en-US" sz="1600" dirty="0" err="1">
                <a:latin typeface="Calibri" panose="020F0502020204030204" pitchFamily="34" charset="0"/>
                <a:cs typeface="Calibri" panose="020F0502020204030204" pitchFamily="34" charset="0"/>
              </a:rPr>
              <a:t>GridsearchCV</a:t>
            </a:r>
            <a:endParaRPr lang="en-US" sz="16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F263D74-581C-43C4-903C-0DBC07CFF6A1}"/>
              </a:ext>
            </a:extLst>
          </p:cNvPr>
          <p:cNvPicPr>
            <a:picLocks noChangeAspect="1"/>
          </p:cNvPicPr>
          <p:nvPr/>
        </p:nvPicPr>
        <p:blipFill>
          <a:blip r:embed="rId2"/>
          <a:stretch>
            <a:fillRect/>
          </a:stretch>
        </p:blipFill>
        <p:spPr>
          <a:xfrm>
            <a:off x="256226" y="2045112"/>
            <a:ext cx="5731510" cy="2892425"/>
          </a:xfrm>
          <a:prstGeom prst="rect">
            <a:avLst/>
          </a:prstGeom>
        </p:spPr>
      </p:pic>
      <p:pic>
        <p:nvPicPr>
          <p:cNvPr id="9" name="Picture 8">
            <a:extLst>
              <a:ext uri="{FF2B5EF4-FFF2-40B4-BE49-F238E27FC236}">
                <a16:creationId xmlns:a16="http://schemas.microsoft.com/office/drawing/2014/main" id="{98E0B7D5-4914-4D23-B766-10FECD3F4F0E}"/>
              </a:ext>
            </a:extLst>
          </p:cNvPr>
          <p:cNvPicPr>
            <a:picLocks noChangeAspect="1"/>
          </p:cNvPicPr>
          <p:nvPr/>
        </p:nvPicPr>
        <p:blipFill>
          <a:blip r:embed="rId3"/>
          <a:stretch>
            <a:fillRect/>
          </a:stretch>
        </p:blipFill>
        <p:spPr>
          <a:xfrm>
            <a:off x="256226" y="4937537"/>
            <a:ext cx="5731510" cy="1444625"/>
          </a:xfrm>
          <a:prstGeom prst="rect">
            <a:avLst/>
          </a:prstGeom>
        </p:spPr>
      </p:pic>
      <p:pic>
        <p:nvPicPr>
          <p:cNvPr id="10" name="Picture 9">
            <a:extLst>
              <a:ext uri="{FF2B5EF4-FFF2-40B4-BE49-F238E27FC236}">
                <a16:creationId xmlns:a16="http://schemas.microsoft.com/office/drawing/2014/main" id="{85E9EC2B-2354-4792-9159-7EB8815E91F7}"/>
              </a:ext>
            </a:extLst>
          </p:cNvPr>
          <p:cNvPicPr>
            <a:picLocks noChangeAspect="1"/>
          </p:cNvPicPr>
          <p:nvPr/>
        </p:nvPicPr>
        <p:blipFill>
          <a:blip r:embed="rId4"/>
          <a:stretch>
            <a:fillRect/>
          </a:stretch>
        </p:blipFill>
        <p:spPr>
          <a:xfrm>
            <a:off x="6075286" y="2045112"/>
            <a:ext cx="5731510" cy="4580255"/>
          </a:xfrm>
          <a:prstGeom prst="rect">
            <a:avLst/>
          </a:prstGeom>
        </p:spPr>
      </p:pic>
    </p:spTree>
    <p:extLst>
      <p:ext uri="{BB962C8B-B14F-4D97-AF65-F5344CB8AC3E}">
        <p14:creationId xmlns:p14="http://schemas.microsoft.com/office/powerpoint/2010/main" val="1688573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63C8D7-403B-4373-825C-542B7125B83E}"/>
              </a:ext>
            </a:extLst>
          </p:cNvPr>
          <p:cNvSpPr txBox="1"/>
          <p:nvPr/>
        </p:nvSpPr>
        <p:spPr>
          <a:xfrm>
            <a:off x="213065" y="161901"/>
            <a:ext cx="11008310" cy="1814856"/>
          </a:xfrm>
          <a:prstGeom prst="rect">
            <a:avLst/>
          </a:prstGeom>
          <a:noFill/>
        </p:spPr>
        <p:txBody>
          <a:bodyPr wrap="square">
            <a:spAutoFit/>
          </a:bodyPr>
          <a:lstStyle/>
          <a:p>
            <a:pPr>
              <a:lnSpc>
                <a:spcPct val="107000"/>
              </a:lnSpc>
              <a:spcAft>
                <a:spcPts val="800"/>
              </a:spcAft>
            </a:pPr>
            <a:r>
              <a:rPr lang="en-IN"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GRADIENT BOOSTING REGRESSOR</a:t>
            </a:r>
            <a:endParaRPr lang="en-IN" sz="20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N" sz="1600" dirty="0">
                <a:solidFill>
                  <a:srgbClr val="212529"/>
                </a:solidFill>
                <a:effectLst/>
                <a:latin typeface="Calibri" panose="020F0502020204030204" pitchFamily="34" charset="0"/>
                <a:ea typeface="Times New Roman" panose="02020603050405020304" pitchFamily="18" charset="0"/>
                <a:cs typeface="Calibri" panose="020F0502020204030204" pitchFamily="34" charset="0"/>
              </a:rPr>
              <a:t>GB builds an additive model in a forward stage-wise fashion; it allows for the optimization of arbitrary differentiable loss functions. In each stage a regression tree is fit on the negative gradient of the given loss function.</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fontAlgn="t">
              <a:lnSpc>
                <a:spcPts val="1650"/>
              </a:lnSpc>
              <a:spcAft>
                <a:spcPts val="600"/>
              </a:spcAft>
            </a:pPr>
            <a:r>
              <a:rPr lang="en-IN" sz="1600" dirty="0">
                <a:solidFill>
                  <a:srgbClr val="4D5156"/>
                </a:solidFill>
                <a:effectLst/>
                <a:latin typeface="Calibri" panose="020F0502020204030204" pitchFamily="34" charset="0"/>
                <a:ea typeface="Times New Roman" panose="02020603050405020304" pitchFamily="18" charset="0"/>
                <a:cs typeface="Calibri" panose="020F0502020204030204" pitchFamily="34" charset="0"/>
              </a:rPr>
              <a:t>Gradient Boosting algorithm is used to generate an ensemble model by combining the weak learners or weak predictive models. Gradient boosting algorithm can be used to train models for both regression and classification problem. Gradient Boosting Regression algorithm is used to fit the model which predicts the continuous value.</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6" name="Picture 5">
            <a:extLst>
              <a:ext uri="{FF2B5EF4-FFF2-40B4-BE49-F238E27FC236}">
                <a16:creationId xmlns:a16="http://schemas.microsoft.com/office/drawing/2014/main" id="{DEA7534E-569E-42CF-80EC-6622A2D66ED8}"/>
              </a:ext>
            </a:extLst>
          </p:cNvPr>
          <p:cNvPicPr>
            <a:picLocks noChangeAspect="1"/>
          </p:cNvPicPr>
          <p:nvPr/>
        </p:nvPicPr>
        <p:blipFill>
          <a:blip r:embed="rId2"/>
          <a:stretch>
            <a:fillRect/>
          </a:stretch>
        </p:blipFill>
        <p:spPr>
          <a:xfrm>
            <a:off x="213065" y="2078781"/>
            <a:ext cx="5731510" cy="3002280"/>
          </a:xfrm>
          <a:prstGeom prst="rect">
            <a:avLst/>
          </a:prstGeom>
        </p:spPr>
      </p:pic>
      <p:pic>
        <p:nvPicPr>
          <p:cNvPr id="7" name="Picture 6">
            <a:extLst>
              <a:ext uri="{FF2B5EF4-FFF2-40B4-BE49-F238E27FC236}">
                <a16:creationId xmlns:a16="http://schemas.microsoft.com/office/drawing/2014/main" id="{A807D348-A253-4AD0-81F9-7F965D78BBFE}"/>
              </a:ext>
            </a:extLst>
          </p:cNvPr>
          <p:cNvPicPr>
            <a:picLocks noChangeAspect="1"/>
          </p:cNvPicPr>
          <p:nvPr/>
        </p:nvPicPr>
        <p:blipFill>
          <a:blip r:embed="rId3"/>
          <a:stretch>
            <a:fillRect/>
          </a:stretch>
        </p:blipFill>
        <p:spPr>
          <a:xfrm>
            <a:off x="213065" y="5183085"/>
            <a:ext cx="5731510" cy="1346200"/>
          </a:xfrm>
          <a:prstGeom prst="rect">
            <a:avLst/>
          </a:prstGeom>
        </p:spPr>
      </p:pic>
      <p:pic>
        <p:nvPicPr>
          <p:cNvPr id="8" name="Picture 7">
            <a:extLst>
              <a:ext uri="{FF2B5EF4-FFF2-40B4-BE49-F238E27FC236}">
                <a16:creationId xmlns:a16="http://schemas.microsoft.com/office/drawing/2014/main" id="{E88DEF55-5A39-4CCC-90A0-2BACB3BCAF1C}"/>
              </a:ext>
            </a:extLst>
          </p:cNvPr>
          <p:cNvPicPr>
            <a:picLocks noChangeAspect="1"/>
          </p:cNvPicPr>
          <p:nvPr/>
        </p:nvPicPr>
        <p:blipFill>
          <a:blip r:embed="rId4"/>
          <a:stretch>
            <a:fillRect/>
          </a:stretch>
        </p:blipFill>
        <p:spPr>
          <a:xfrm>
            <a:off x="6096000" y="2078781"/>
            <a:ext cx="5731510" cy="4587875"/>
          </a:xfrm>
          <a:prstGeom prst="rect">
            <a:avLst/>
          </a:prstGeom>
        </p:spPr>
      </p:pic>
    </p:spTree>
    <p:extLst>
      <p:ext uri="{BB962C8B-B14F-4D97-AF65-F5344CB8AC3E}">
        <p14:creationId xmlns:p14="http://schemas.microsoft.com/office/powerpoint/2010/main" val="319258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BE1F7E2-5937-4845-92D0-0FE889204363}"/>
              </a:ext>
            </a:extLst>
          </p:cNvPr>
          <p:cNvSpPr txBox="1"/>
          <p:nvPr/>
        </p:nvSpPr>
        <p:spPr>
          <a:xfrm>
            <a:off x="228600" y="158798"/>
            <a:ext cx="11125940" cy="1877437"/>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SUPPORT VECTOR REGRESSOR</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Support Vector Machine is a discriminative algorithm that tries to find the optimal hyperplane that distinctly classifies the data points in N-dimensional space(N - the number of features). In a 2D space, a hyperplane is a line that optimally divides the data points into two different classes. In a higher-dimensional space, the hyperplane would have a different shape rather than a line.</a:t>
            </a:r>
          </a:p>
          <a:p>
            <a:r>
              <a:rPr lang="en-US" sz="1600" dirty="0">
                <a:latin typeface="Calibri" panose="020F0502020204030204" pitchFamily="34" charset="0"/>
                <a:cs typeface="Calibri" panose="020F0502020204030204" pitchFamily="34" charset="0"/>
              </a:rPr>
              <a:t> Support Vector Regression (SVR) is quite different than other Regression models. It uses the Support Vector Machine (SVM, a classification algorithm) algorithm to predict a continuous variable.</a:t>
            </a:r>
          </a:p>
        </p:txBody>
      </p:sp>
      <p:pic>
        <p:nvPicPr>
          <p:cNvPr id="8" name="Picture 7">
            <a:extLst>
              <a:ext uri="{FF2B5EF4-FFF2-40B4-BE49-F238E27FC236}">
                <a16:creationId xmlns:a16="http://schemas.microsoft.com/office/drawing/2014/main" id="{6CBE306D-1E94-4D31-A82C-4B4201EB050B}"/>
              </a:ext>
            </a:extLst>
          </p:cNvPr>
          <p:cNvPicPr>
            <a:picLocks noChangeAspect="1"/>
          </p:cNvPicPr>
          <p:nvPr/>
        </p:nvPicPr>
        <p:blipFill>
          <a:blip r:embed="rId2"/>
          <a:stretch>
            <a:fillRect/>
          </a:stretch>
        </p:blipFill>
        <p:spPr>
          <a:xfrm>
            <a:off x="471022" y="2373586"/>
            <a:ext cx="5731510" cy="3481070"/>
          </a:xfrm>
          <a:prstGeom prst="rect">
            <a:avLst/>
          </a:prstGeom>
        </p:spPr>
      </p:pic>
    </p:spTree>
    <p:extLst>
      <p:ext uri="{BB962C8B-B14F-4D97-AF65-F5344CB8AC3E}">
        <p14:creationId xmlns:p14="http://schemas.microsoft.com/office/powerpoint/2010/main" val="1432044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3FDB6F-D285-432B-8DA8-8D382A0F6B08}"/>
              </a:ext>
            </a:extLst>
          </p:cNvPr>
          <p:cNvSpPr txBox="1"/>
          <p:nvPr/>
        </p:nvSpPr>
        <p:spPr>
          <a:xfrm>
            <a:off x="122068" y="132205"/>
            <a:ext cx="11232472" cy="1384995"/>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ELASTIC NET REGRESSION(COMBINATION OF L1 AND L2)</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Elastic net is a combination of the two most popular regularized variants of linear regression: ridge and lasso. Ridge utilizes an L2 penalty and lasso uses an L1 penalty. With elastic net, you don't have to choose between these two models, because elastic net uses both the L2 and the L1 penalty!</a:t>
            </a:r>
          </a:p>
        </p:txBody>
      </p:sp>
      <p:pic>
        <p:nvPicPr>
          <p:cNvPr id="6" name="Picture 5">
            <a:extLst>
              <a:ext uri="{FF2B5EF4-FFF2-40B4-BE49-F238E27FC236}">
                <a16:creationId xmlns:a16="http://schemas.microsoft.com/office/drawing/2014/main" id="{873CD29D-1A6D-4DA0-B756-EF58DE6B98B2}"/>
              </a:ext>
            </a:extLst>
          </p:cNvPr>
          <p:cNvPicPr>
            <a:picLocks noChangeAspect="1"/>
          </p:cNvPicPr>
          <p:nvPr/>
        </p:nvPicPr>
        <p:blipFill>
          <a:blip r:embed="rId2"/>
          <a:stretch>
            <a:fillRect/>
          </a:stretch>
        </p:blipFill>
        <p:spPr>
          <a:xfrm>
            <a:off x="122068" y="1517200"/>
            <a:ext cx="5731510" cy="3355975"/>
          </a:xfrm>
          <a:prstGeom prst="rect">
            <a:avLst/>
          </a:prstGeom>
        </p:spPr>
      </p:pic>
      <p:pic>
        <p:nvPicPr>
          <p:cNvPr id="7" name="Picture 6">
            <a:extLst>
              <a:ext uri="{FF2B5EF4-FFF2-40B4-BE49-F238E27FC236}">
                <a16:creationId xmlns:a16="http://schemas.microsoft.com/office/drawing/2014/main" id="{7D1476FF-5B3C-49CD-A4F7-07E016816E38}"/>
              </a:ext>
            </a:extLst>
          </p:cNvPr>
          <p:cNvPicPr>
            <a:picLocks noChangeAspect="1"/>
          </p:cNvPicPr>
          <p:nvPr/>
        </p:nvPicPr>
        <p:blipFill>
          <a:blip r:embed="rId3"/>
          <a:stretch>
            <a:fillRect/>
          </a:stretch>
        </p:blipFill>
        <p:spPr>
          <a:xfrm>
            <a:off x="5853578" y="1278384"/>
            <a:ext cx="5882702" cy="3594792"/>
          </a:xfrm>
          <a:prstGeom prst="rect">
            <a:avLst/>
          </a:prstGeom>
        </p:spPr>
      </p:pic>
      <p:sp>
        <p:nvSpPr>
          <p:cNvPr id="11" name="TextBox 10">
            <a:extLst>
              <a:ext uri="{FF2B5EF4-FFF2-40B4-BE49-F238E27FC236}">
                <a16:creationId xmlns:a16="http://schemas.microsoft.com/office/drawing/2014/main" id="{1F60AAAF-7405-4D1F-A77F-D4EABBDC1392}"/>
              </a:ext>
            </a:extLst>
          </p:cNvPr>
          <p:cNvSpPr txBox="1"/>
          <p:nvPr/>
        </p:nvSpPr>
        <p:spPr>
          <a:xfrm>
            <a:off x="122067" y="4873175"/>
            <a:ext cx="11232472" cy="1938992"/>
          </a:xfrm>
          <a:prstGeom prst="rect">
            <a:avLst/>
          </a:prstGeom>
          <a:noFill/>
        </p:spPr>
        <p:txBody>
          <a:bodyPr wrap="square">
            <a:spAutoFit/>
          </a:bodyPr>
          <a:lstStyle/>
          <a:p>
            <a:r>
              <a:rPr lang="en-US" sz="1200" dirty="0">
                <a:latin typeface="Calibri" panose="020F0502020204030204" pitchFamily="34" charset="0"/>
                <a:cs typeface="Calibri" panose="020F0502020204030204" pitchFamily="34" charset="0"/>
              </a:rPr>
              <a:t>These are all the algorithms used and it described here  with the snapshot of their code and the results observed over different evaluation metrics are also mentioned.</a:t>
            </a:r>
          </a:p>
          <a:p>
            <a:r>
              <a:rPr lang="en-US" sz="1200" dirty="0">
                <a:latin typeface="Calibri" panose="020F0502020204030204" pitchFamily="34" charset="0"/>
                <a:cs typeface="Calibri" panose="020F0502020204030204" pitchFamily="34" charset="0"/>
              </a:rPr>
              <a:t>The evaluation metrics used here is r2 score.</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R2 score: </a:t>
            </a:r>
          </a:p>
          <a:p>
            <a:r>
              <a:rPr lang="en-IN" sz="1200" dirty="0">
                <a:latin typeface="Calibri" panose="020F0502020204030204" pitchFamily="34" charset="0"/>
                <a:cs typeface="Calibri" panose="020F0502020204030204" pitchFamily="34" charset="0"/>
              </a:rPr>
              <a:t>It is the proportion of the variance in the dependent variable that is predictable from the independent variable(s).” Another definition is “(total variance explained by model) / total variance.” So if it is 100%, the two variables are perfectly correlated, i.e., with no variance at all.</a:t>
            </a:r>
          </a:p>
          <a:p>
            <a:r>
              <a:rPr lang="en-IN" sz="1200" dirty="0">
                <a:latin typeface="Calibri" panose="020F0502020204030204" pitchFamily="34" charset="0"/>
                <a:cs typeface="Calibri" panose="020F0502020204030204" pitchFamily="34" charset="0"/>
              </a:rPr>
              <a:t>Key Metrics for success in solving problem under consideration</a:t>
            </a:r>
          </a:p>
          <a:p>
            <a:r>
              <a:rPr lang="en-IN" sz="1200" dirty="0">
                <a:latin typeface="Calibri" panose="020F0502020204030204" pitchFamily="34" charset="0"/>
                <a:cs typeface="Calibri" panose="020F0502020204030204" pitchFamily="34" charset="0"/>
              </a:rPr>
              <a:t>Error addresses exactly this and summarizes on average how close predictions were to their expected values. There are three error metrics that are commonly used for evaluating and reporting the performance of a regression model; they are: Mean Squared Error (MSE). Root Mean Squared Error (RMSE) and Mean Absolute Error(MAE). We got minimum errors in Ridge Regression Model of our project. Because it handles multicollinearity with features well and gives good accuracy with less errors.so we used this metrics.</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0426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E56ADD-EE3C-4A1F-8B28-DD1E7231975D}"/>
              </a:ext>
            </a:extLst>
          </p:cNvPr>
          <p:cNvSpPr txBox="1"/>
          <p:nvPr/>
        </p:nvSpPr>
        <p:spPr>
          <a:xfrm>
            <a:off x="210845" y="183757"/>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6" name="Picture 5">
            <a:extLst>
              <a:ext uri="{FF2B5EF4-FFF2-40B4-BE49-F238E27FC236}">
                <a16:creationId xmlns:a16="http://schemas.microsoft.com/office/drawing/2014/main" id="{6AC8E238-4178-4BC6-947C-EF0735BF5DD0}"/>
              </a:ext>
            </a:extLst>
          </p:cNvPr>
          <p:cNvPicPr>
            <a:picLocks noChangeAspect="1"/>
          </p:cNvPicPr>
          <p:nvPr/>
        </p:nvPicPr>
        <p:blipFill>
          <a:blip r:embed="rId2"/>
          <a:stretch>
            <a:fillRect/>
          </a:stretch>
        </p:blipFill>
        <p:spPr>
          <a:xfrm>
            <a:off x="105305" y="581762"/>
            <a:ext cx="5731510" cy="2110425"/>
          </a:xfrm>
          <a:prstGeom prst="rect">
            <a:avLst/>
          </a:prstGeom>
        </p:spPr>
      </p:pic>
      <p:pic>
        <p:nvPicPr>
          <p:cNvPr id="7" name="Picture 6">
            <a:extLst>
              <a:ext uri="{FF2B5EF4-FFF2-40B4-BE49-F238E27FC236}">
                <a16:creationId xmlns:a16="http://schemas.microsoft.com/office/drawing/2014/main" id="{D5AEC804-C0CD-47D3-BF6E-CBF40AECAC33}"/>
              </a:ext>
            </a:extLst>
          </p:cNvPr>
          <p:cNvPicPr>
            <a:picLocks noChangeAspect="1"/>
          </p:cNvPicPr>
          <p:nvPr/>
        </p:nvPicPr>
        <p:blipFill>
          <a:blip r:embed="rId3"/>
          <a:stretch>
            <a:fillRect/>
          </a:stretch>
        </p:blipFill>
        <p:spPr>
          <a:xfrm>
            <a:off x="-1" y="2692187"/>
            <a:ext cx="5836815" cy="2102507"/>
          </a:xfrm>
          <a:prstGeom prst="rect">
            <a:avLst/>
          </a:prstGeom>
        </p:spPr>
      </p:pic>
      <p:pic>
        <p:nvPicPr>
          <p:cNvPr id="8" name="Picture 7">
            <a:extLst>
              <a:ext uri="{FF2B5EF4-FFF2-40B4-BE49-F238E27FC236}">
                <a16:creationId xmlns:a16="http://schemas.microsoft.com/office/drawing/2014/main" id="{DFB21C9B-35E8-429D-A357-FF15D93DA38A}"/>
              </a:ext>
            </a:extLst>
          </p:cNvPr>
          <p:cNvPicPr>
            <a:picLocks noChangeAspect="1"/>
          </p:cNvPicPr>
          <p:nvPr/>
        </p:nvPicPr>
        <p:blipFill rotWithShape="1">
          <a:blip r:embed="rId4"/>
          <a:srcRect l="10099"/>
          <a:stretch/>
        </p:blipFill>
        <p:spPr>
          <a:xfrm>
            <a:off x="6606215" y="727201"/>
            <a:ext cx="5480482" cy="2880995"/>
          </a:xfrm>
          <a:prstGeom prst="rect">
            <a:avLst/>
          </a:prstGeom>
        </p:spPr>
      </p:pic>
      <p:pic>
        <p:nvPicPr>
          <p:cNvPr id="9" name="Picture 8">
            <a:extLst>
              <a:ext uri="{FF2B5EF4-FFF2-40B4-BE49-F238E27FC236}">
                <a16:creationId xmlns:a16="http://schemas.microsoft.com/office/drawing/2014/main" id="{D594356C-45B2-476C-9127-EA4DD39EF6B6}"/>
              </a:ext>
            </a:extLst>
          </p:cNvPr>
          <p:cNvPicPr>
            <a:picLocks noChangeAspect="1"/>
          </p:cNvPicPr>
          <p:nvPr/>
        </p:nvPicPr>
        <p:blipFill rotWithShape="1">
          <a:blip r:embed="rId5"/>
          <a:srcRect l="9474"/>
          <a:stretch/>
        </p:blipFill>
        <p:spPr>
          <a:xfrm>
            <a:off x="6680197" y="3608196"/>
            <a:ext cx="5406500" cy="2372995"/>
          </a:xfrm>
          <a:prstGeom prst="rect">
            <a:avLst/>
          </a:prstGeom>
        </p:spPr>
      </p:pic>
      <p:pic>
        <p:nvPicPr>
          <p:cNvPr id="10" name="Picture 9">
            <a:extLst>
              <a:ext uri="{FF2B5EF4-FFF2-40B4-BE49-F238E27FC236}">
                <a16:creationId xmlns:a16="http://schemas.microsoft.com/office/drawing/2014/main" id="{6A956BC0-C3FC-4749-82C5-1CE9DD4A9584}"/>
              </a:ext>
            </a:extLst>
          </p:cNvPr>
          <p:cNvPicPr>
            <a:picLocks noChangeAspect="1"/>
          </p:cNvPicPr>
          <p:nvPr/>
        </p:nvPicPr>
        <p:blipFill>
          <a:blip r:embed="rId6"/>
          <a:stretch>
            <a:fillRect/>
          </a:stretch>
        </p:blipFill>
        <p:spPr>
          <a:xfrm>
            <a:off x="0" y="4833464"/>
            <a:ext cx="5942119" cy="1953895"/>
          </a:xfrm>
          <a:prstGeom prst="rect">
            <a:avLst/>
          </a:prstGeom>
        </p:spPr>
      </p:pic>
      <p:pic>
        <p:nvPicPr>
          <p:cNvPr id="11" name="Picture 10">
            <a:extLst>
              <a:ext uri="{FF2B5EF4-FFF2-40B4-BE49-F238E27FC236}">
                <a16:creationId xmlns:a16="http://schemas.microsoft.com/office/drawing/2014/main" id="{505EFA91-0537-4D50-8E8E-8AD21B331039}"/>
              </a:ext>
            </a:extLst>
          </p:cNvPr>
          <p:cNvPicPr>
            <a:picLocks noChangeAspect="1"/>
          </p:cNvPicPr>
          <p:nvPr/>
        </p:nvPicPr>
        <p:blipFill>
          <a:blip r:embed="rId7"/>
          <a:stretch>
            <a:fillRect/>
          </a:stretch>
        </p:blipFill>
        <p:spPr>
          <a:xfrm>
            <a:off x="6355187" y="6194430"/>
            <a:ext cx="5731510" cy="297180"/>
          </a:xfrm>
          <a:prstGeom prst="rect">
            <a:avLst/>
          </a:prstGeom>
        </p:spPr>
      </p:pic>
    </p:spTree>
    <p:extLst>
      <p:ext uri="{BB962C8B-B14F-4D97-AF65-F5344CB8AC3E}">
        <p14:creationId xmlns:p14="http://schemas.microsoft.com/office/powerpoint/2010/main" val="336757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CB058E-3F6D-4275-891F-D18544E17EF1}"/>
              </a:ext>
            </a:extLst>
          </p:cNvPr>
          <p:cNvPicPr>
            <a:picLocks noChangeAspect="1"/>
          </p:cNvPicPr>
          <p:nvPr/>
        </p:nvPicPr>
        <p:blipFill rotWithShape="1">
          <a:blip r:embed="rId2"/>
          <a:srcRect l="6217"/>
          <a:stretch/>
        </p:blipFill>
        <p:spPr>
          <a:xfrm>
            <a:off x="210845" y="614644"/>
            <a:ext cx="5375177" cy="3386455"/>
          </a:xfrm>
          <a:prstGeom prst="rect">
            <a:avLst/>
          </a:prstGeom>
        </p:spPr>
      </p:pic>
      <p:sp>
        <p:nvSpPr>
          <p:cNvPr id="3" name="TextBox 2">
            <a:extLst>
              <a:ext uri="{FF2B5EF4-FFF2-40B4-BE49-F238E27FC236}">
                <a16:creationId xmlns:a16="http://schemas.microsoft.com/office/drawing/2014/main" id="{840A1E08-94C8-4BFE-B880-3A4F1664AC6F}"/>
              </a:ext>
            </a:extLst>
          </p:cNvPr>
          <p:cNvSpPr txBox="1"/>
          <p:nvPr/>
        </p:nvSpPr>
        <p:spPr>
          <a:xfrm>
            <a:off x="210845" y="183757"/>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4" name="Picture 3">
            <a:extLst>
              <a:ext uri="{FF2B5EF4-FFF2-40B4-BE49-F238E27FC236}">
                <a16:creationId xmlns:a16="http://schemas.microsoft.com/office/drawing/2014/main" id="{621A98DC-E04E-4BF4-9B8F-3141C1093320}"/>
              </a:ext>
            </a:extLst>
          </p:cNvPr>
          <p:cNvPicPr>
            <a:picLocks noChangeAspect="1"/>
          </p:cNvPicPr>
          <p:nvPr/>
        </p:nvPicPr>
        <p:blipFill>
          <a:blip r:embed="rId3"/>
          <a:stretch>
            <a:fillRect/>
          </a:stretch>
        </p:blipFill>
        <p:spPr>
          <a:xfrm>
            <a:off x="5586022" y="614644"/>
            <a:ext cx="6605978" cy="2814356"/>
          </a:xfrm>
          <a:prstGeom prst="rect">
            <a:avLst/>
          </a:prstGeom>
        </p:spPr>
      </p:pic>
      <p:pic>
        <p:nvPicPr>
          <p:cNvPr id="5" name="Picture 4">
            <a:extLst>
              <a:ext uri="{FF2B5EF4-FFF2-40B4-BE49-F238E27FC236}">
                <a16:creationId xmlns:a16="http://schemas.microsoft.com/office/drawing/2014/main" id="{1F7969B8-8CC3-4079-8631-47636A1B9464}"/>
              </a:ext>
            </a:extLst>
          </p:cNvPr>
          <p:cNvPicPr>
            <a:picLocks noChangeAspect="1"/>
          </p:cNvPicPr>
          <p:nvPr/>
        </p:nvPicPr>
        <p:blipFill>
          <a:blip r:embed="rId4"/>
          <a:stretch>
            <a:fillRect/>
          </a:stretch>
        </p:blipFill>
        <p:spPr>
          <a:xfrm>
            <a:off x="5698237" y="3429000"/>
            <a:ext cx="5731510" cy="298450"/>
          </a:xfrm>
          <a:prstGeom prst="rect">
            <a:avLst/>
          </a:prstGeom>
        </p:spPr>
      </p:pic>
      <p:pic>
        <p:nvPicPr>
          <p:cNvPr id="6" name="Picture 5">
            <a:extLst>
              <a:ext uri="{FF2B5EF4-FFF2-40B4-BE49-F238E27FC236}">
                <a16:creationId xmlns:a16="http://schemas.microsoft.com/office/drawing/2014/main" id="{518FAFC5-7CF2-4406-89B5-9FCAAEB8DBF8}"/>
              </a:ext>
            </a:extLst>
          </p:cNvPr>
          <p:cNvPicPr>
            <a:picLocks noChangeAspect="1"/>
          </p:cNvPicPr>
          <p:nvPr/>
        </p:nvPicPr>
        <p:blipFill rotWithShape="1">
          <a:blip r:embed="rId5"/>
          <a:srcRect l="8414"/>
          <a:stretch/>
        </p:blipFill>
        <p:spPr>
          <a:xfrm>
            <a:off x="210845" y="4090705"/>
            <a:ext cx="5487392" cy="2724749"/>
          </a:xfrm>
          <a:prstGeom prst="rect">
            <a:avLst/>
          </a:prstGeom>
        </p:spPr>
      </p:pic>
      <p:pic>
        <p:nvPicPr>
          <p:cNvPr id="7" name="Picture 6">
            <a:extLst>
              <a:ext uri="{FF2B5EF4-FFF2-40B4-BE49-F238E27FC236}">
                <a16:creationId xmlns:a16="http://schemas.microsoft.com/office/drawing/2014/main" id="{43289586-1406-4E43-8E8F-610A20F26C60}"/>
              </a:ext>
            </a:extLst>
          </p:cNvPr>
          <p:cNvPicPr>
            <a:picLocks noChangeAspect="1"/>
          </p:cNvPicPr>
          <p:nvPr/>
        </p:nvPicPr>
        <p:blipFill>
          <a:blip r:embed="rId6"/>
          <a:stretch>
            <a:fillRect/>
          </a:stretch>
        </p:blipFill>
        <p:spPr>
          <a:xfrm>
            <a:off x="5698236" y="3889568"/>
            <a:ext cx="6493763" cy="2925885"/>
          </a:xfrm>
          <a:prstGeom prst="rect">
            <a:avLst/>
          </a:prstGeom>
        </p:spPr>
      </p:pic>
    </p:spTree>
    <p:extLst>
      <p:ext uri="{BB962C8B-B14F-4D97-AF65-F5344CB8AC3E}">
        <p14:creationId xmlns:p14="http://schemas.microsoft.com/office/powerpoint/2010/main" val="2106369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342EA0-2825-4397-817B-EB42FCAC1169}"/>
              </a:ext>
            </a:extLst>
          </p:cNvPr>
          <p:cNvPicPr>
            <a:picLocks noChangeAspect="1"/>
          </p:cNvPicPr>
          <p:nvPr/>
        </p:nvPicPr>
        <p:blipFill rotWithShape="1">
          <a:blip r:embed="rId2"/>
          <a:srcRect l="8983" r="4742"/>
          <a:stretch/>
        </p:blipFill>
        <p:spPr>
          <a:xfrm>
            <a:off x="301840" y="399200"/>
            <a:ext cx="4270161" cy="2780720"/>
          </a:xfrm>
          <a:prstGeom prst="rect">
            <a:avLst/>
          </a:prstGeom>
        </p:spPr>
      </p:pic>
      <p:sp>
        <p:nvSpPr>
          <p:cNvPr id="3" name="TextBox 2">
            <a:extLst>
              <a:ext uri="{FF2B5EF4-FFF2-40B4-BE49-F238E27FC236}">
                <a16:creationId xmlns:a16="http://schemas.microsoft.com/office/drawing/2014/main" id="{747D1D5C-83B9-4DE3-8C9D-EE9EDD07C8C5}"/>
              </a:ext>
            </a:extLst>
          </p:cNvPr>
          <p:cNvSpPr txBox="1"/>
          <p:nvPr/>
        </p:nvSpPr>
        <p:spPr>
          <a:xfrm>
            <a:off x="201968" y="-31687"/>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4" name="Picture 3">
            <a:extLst>
              <a:ext uri="{FF2B5EF4-FFF2-40B4-BE49-F238E27FC236}">
                <a16:creationId xmlns:a16="http://schemas.microsoft.com/office/drawing/2014/main" id="{6A144307-BB7C-4E16-A796-CADCEB37C8D2}"/>
              </a:ext>
            </a:extLst>
          </p:cNvPr>
          <p:cNvPicPr>
            <a:picLocks noChangeAspect="1"/>
          </p:cNvPicPr>
          <p:nvPr/>
        </p:nvPicPr>
        <p:blipFill rotWithShape="1">
          <a:blip r:embed="rId3"/>
          <a:srcRect r="11070"/>
          <a:stretch/>
        </p:blipFill>
        <p:spPr>
          <a:xfrm>
            <a:off x="144263" y="3114040"/>
            <a:ext cx="5097008" cy="314960"/>
          </a:xfrm>
          <a:prstGeom prst="rect">
            <a:avLst/>
          </a:prstGeom>
        </p:spPr>
      </p:pic>
      <p:pic>
        <p:nvPicPr>
          <p:cNvPr id="5" name="Picture 4">
            <a:extLst>
              <a:ext uri="{FF2B5EF4-FFF2-40B4-BE49-F238E27FC236}">
                <a16:creationId xmlns:a16="http://schemas.microsoft.com/office/drawing/2014/main" id="{7E054610-D443-495B-BEBC-8EB16C0B2AAC}"/>
              </a:ext>
            </a:extLst>
          </p:cNvPr>
          <p:cNvPicPr>
            <a:picLocks noChangeAspect="1"/>
          </p:cNvPicPr>
          <p:nvPr/>
        </p:nvPicPr>
        <p:blipFill rotWithShape="1">
          <a:blip r:embed="rId4"/>
          <a:srcRect l="8028"/>
          <a:stretch/>
        </p:blipFill>
        <p:spPr>
          <a:xfrm>
            <a:off x="5398848" y="183757"/>
            <a:ext cx="6653560" cy="3245244"/>
          </a:xfrm>
          <a:prstGeom prst="rect">
            <a:avLst/>
          </a:prstGeom>
        </p:spPr>
      </p:pic>
      <p:pic>
        <p:nvPicPr>
          <p:cNvPr id="6" name="Picture 5">
            <a:extLst>
              <a:ext uri="{FF2B5EF4-FFF2-40B4-BE49-F238E27FC236}">
                <a16:creationId xmlns:a16="http://schemas.microsoft.com/office/drawing/2014/main" id="{04F52A91-AF34-4EEF-BC8C-9A0650629F82}"/>
              </a:ext>
            </a:extLst>
          </p:cNvPr>
          <p:cNvPicPr>
            <a:picLocks noChangeAspect="1"/>
          </p:cNvPicPr>
          <p:nvPr/>
        </p:nvPicPr>
        <p:blipFill rotWithShape="1">
          <a:blip r:embed="rId5"/>
          <a:srcRect l="7611" r="3459"/>
          <a:stretch/>
        </p:blipFill>
        <p:spPr>
          <a:xfrm>
            <a:off x="251904" y="3610807"/>
            <a:ext cx="5097009" cy="3205480"/>
          </a:xfrm>
          <a:prstGeom prst="rect">
            <a:avLst/>
          </a:prstGeom>
        </p:spPr>
      </p:pic>
      <p:pic>
        <p:nvPicPr>
          <p:cNvPr id="7" name="Picture 6">
            <a:extLst>
              <a:ext uri="{FF2B5EF4-FFF2-40B4-BE49-F238E27FC236}">
                <a16:creationId xmlns:a16="http://schemas.microsoft.com/office/drawing/2014/main" id="{F43101EB-6249-46C1-A87D-2A4EB3E22FE2}"/>
              </a:ext>
            </a:extLst>
          </p:cNvPr>
          <p:cNvPicPr>
            <a:picLocks noChangeAspect="1"/>
          </p:cNvPicPr>
          <p:nvPr/>
        </p:nvPicPr>
        <p:blipFill rotWithShape="1">
          <a:blip r:embed="rId6"/>
          <a:srcRect l="9501" r="2084" b="2403"/>
          <a:stretch/>
        </p:blipFill>
        <p:spPr>
          <a:xfrm>
            <a:off x="5474951" y="3551455"/>
            <a:ext cx="6577457" cy="3122788"/>
          </a:xfrm>
          <a:prstGeom prst="rect">
            <a:avLst/>
          </a:prstGeom>
        </p:spPr>
      </p:pic>
    </p:spTree>
    <p:extLst>
      <p:ext uri="{BB962C8B-B14F-4D97-AF65-F5344CB8AC3E}">
        <p14:creationId xmlns:p14="http://schemas.microsoft.com/office/powerpoint/2010/main" val="78066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29C43E-D842-444B-BCBB-2F6F2B6106DC}"/>
              </a:ext>
            </a:extLst>
          </p:cNvPr>
          <p:cNvPicPr>
            <a:picLocks noChangeAspect="1"/>
          </p:cNvPicPr>
          <p:nvPr/>
        </p:nvPicPr>
        <p:blipFill rotWithShape="1">
          <a:blip r:embed="rId2"/>
          <a:srcRect l="8197" r="1925"/>
          <a:stretch/>
        </p:blipFill>
        <p:spPr>
          <a:xfrm>
            <a:off x="375920" y="425767"/>
            <a:ext cx="5496560" cy="3475673"/>
          </a:xfrm>
          <a:prstGeom prst="rect">
            <a:avLst/>
          </a:prstGeom>
        </p:spPr>
      </p:pic>
      <p:sp>
        <p:nvSpPr>
          <p:cNvPr id="3" name="TextBox 2">
            <a:extLst>
              <a:ext uri="{FF2B5EF4-FFF2-40B4-BE49-F238E27FC236}">
                <a16:creationId xmlns:a16="http://schemas.microsoft.com/office/drawing/2014/main" id="{9AA503D4-3278-43BA-9564-C19CCAC66F2C}"/>
              </a:ext>
            </a:extLst>
          </p:cNvPr>
          <p:cNvSpPr txBox="1"/>
          <p:nvPr/>
        </p:nvSpPr>
        <p:spPr>
          <a:xfrm>
            <a:off x="212128" y="30480"/>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4" name="Picture 3">
            <a:extLst>
              <a:ext uri="{FF2B5EF4-FFF2-40B4-BE49-F238E27FC236}">
                <a16:creationId xmlns:a16="http://schemas.microsoft.com/office/drawing/2014/main" id="{A70A02D0-FD69-4D66-BA55-99A3024CD989}"/>
              </a:ext>
            </a:extLst>
          </p:cNvPr>
          <p:cNvPicPr>
            <a:picLocks noChangeAspect="1"/>
          </p:cNvPicPr>
          <p:nvPr/>
        </p:nvPicPr>
        <p:blipFill rotWithShape="1">
          <a:blip r:embed="rId3"/>
          <a:srcRect l="6232" r="3394" b="2453"/>
          <a:stretch/>
        </p:blipFill>
        <p:spPr>
          <a:xfrm>
            <a:off x="6036272" y="425766"/>
            <a:ext cx="6155728" cy="3384234"/>
          </a:xfrm>
          <a:prstGeom prst="rect">
            <a:avLst/>
          </a:prstGeom>
        </p:spPr>
      </p:pic>
      <p:pic>
        <p:nvPicPr>
          <p:cNvPr id="5" name="Picture 4">
            <a:extLst>
              <a:ext uri="{FF2B5EF4-FFF2-40B4-BE49-F238E27FC236}">
                <a16:creationId xmlns:a16="http://schemas.microsoft.com/office/drawing/2014/main" id="{14DD09D4-2DD9-487A-AFA6-ACFA0FFF8CC8}"/>
              </a:ext>
            </a:extLst>
          </p:cNvPr>
          <p:cNvPicPr>
            <a:picLocks noChangeAspect="1"/>
          </p:cNvPicPr>
          <p:nvPr/>
        </p:nvPicPr>
        <p:blipFill rotWithShape="1">
          <a:blip r:embed="rId4"/>
          <a:srcRect l="7594" r="6218"/>
          <a:stretch/>
        </p:blipFill>
        <p:spPr>
          <a:xfrm>
            <a:off x="284481" y="4013200"/>
            <a:ext cx="5751791" cy="2748632"/>
          </a:xfrm>
          <a:prstGeom prst="rect">
            <a:avLst/>
          </a:prstGeom>
        </p:spPr>
      </p:pic>
      <p:pic>
        <p:nvPicPr>
          <p:cNvPr id="6" name="Picture 5">
            <a:extLst>
              <a:ext uri="{FF2B5EF4-FFF2-40B4-BE49-F238E27FC236}">
                <a16:creationId xmlns:a16="http://schemas.microsoft.com/office/drawing/2014/main" id="{B2FF0491-C152-4A34-A52A-FD03F4D26123}"/>
              </a:ext>
            </a:extLst>
          </p:cNvPr>
          <p:cNvPicPr>
            <a:picLocks noChangeAspect="1"/>
          </p:cNvPicPr>
          <p:nvPr/>
        </p:nvPicPr>
        <p:blipFill rotWithShape="1">
          <a:blip r:embed="rId5"/>
          <a:srcRect l="7426" r="12980"/>
          <a:stretch/>
        </p:blipFill>
        <p:spPr>
          <a:xfrm>
            <a:off x="6096000" y="3849687"/>
            <a:ext cx="6096000" cy="3008314"/>
          </a:xfrm>
          <a:prstGeom prst="rect">
            <a:avLst/>
          </a:prstGeom>
        </p:spPr>
      </p:pic>
    </p:spTree>
    <p:extLst>
      <p:ext uri="{BB962C8B-B14F-4D97-AF65-F5344CB8AC3E}">
        <p14:creationId xmlns:p14="http://schemas.microsoft.com/office/powerpoint/2010/main" val="4002359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ED8F6-CDF4-40E2-BB98-CB702CB61D2B}"/>
              </a:ext>
            </a:extLst>
          </p:cNvPr>
          <p:cNvPicPr>
            <a:picLocks noChangeAspect="1"/>
          </p:cNvPicPr>
          <p:nvPr/>
        </p:nvPicPr>
        <p:blipFill>
          <a:blip r:embed="rId2"/>
          <a:stretch>
            <a:fillRect/>
          </a:stretch>
        </p:blipFill>
        <p:spPr>
          <a:xfrm>
            <a:off x="0" y="649922"/>
            <a:ext cx="5731510" cy="2652395"/>
          </a:xfrm>
          <a:prstGeom prst="rect">
            <a:avLst/>
          </a:prstGeom>
        </p:spPr>
      </p:pic>
      <p:pic>
        <p:nvPicPr>
          <p:cNvPr id="3" name="Picture 2">
            <a:extLst>
              <a:ext uri="{FF2B5EF4-FFF2-40B4-BE49-F238E27FC236}">
                <a16:creationId xmlns:a16="http://schemas.microsoft.com/office/drawing/2014/main" id="{90AA9917-BC95-48FC-A05D-C5C605DF42A3}"/>
              </a:ext>
            </a:extLst>
          </p:cNvPr>
          <p:cNvPicPr>
            <a:picLocks noChangeAspect="1"/>
          </p:cNvPicPr>
          <p:nvPr/>
        </p:nvPicPr>
        <p:blipFill>
          <a:blip r:embed="rId3"/>
          <a:stretch>
            <a:fillRect/>
          </a:stretch>
        </p:blipFill>
        <p:spPr>
          <a:xfrm>
            <a:off x="5841365" y="467042"/>
            <a:ext cx="6350635" cy="3190558"/>
          </a:xfrm>
          <a:prstGeom prst="rect">
            <a:avLst/>
          </a:prstGeom>
        </p:spPr>
      </p:pic>
      <p:pic>
        <p:nvPicPr>
          <p:cNvPr id="4" name="Picture 3">
            <a:extLst>
              <a:ext uri="{FF2B5EF4-FFF2-40B4-BE49-F238E27FC236}">
                <a16:creationId xmlns:a16="http://schemas.microsoft.com/office/drawing/2014/main" id="{2AECBD25-F9DE-427C-9CCF-E1B559BD6A38}"/>
              </a:ext>
            </a:extLst>
          </p:cNvPr>
          <p:cNvPicPr>
            <a:picLocks noChangeAspect="1"/>
          </p:cNvPicPr>
          <p:nvPr/>
        </p:nvPicPr>
        <p:blipFill rotWithShape="1">
          <a:blip r:embed="rId4"/>
          <a:srcRect l="12575" r="4465"/>
          <a:stretch/>
        </p:blipFill>
        <p:spPr>
          <a:xfrm>
            <a:off x="182879" y="3302317"/>
            <a:ext cx="5731510" cy="3342323"/>
          </a:xfrm>
          <a:prstGeom prst="rect">
            <a:avLst/>
          </a:prstGeom>
        </p:spPr>
      </p:pic>
      <p:sp>
        <p:nvSpPr>
          <p:cNvPr id="5" name="TextBox 4">
            <a:extLst>
              <a:ext uri="{FF2B5EF4-FFF2-40B4-BE49-F238E27FC236}">
                <a16:creationId xmlns:a16="http://schemas.microsoft.com/office/drawing/2014/main" id="{598B8769-048F-4A5D-977A-60E37AE3FDD4}"/>
              </a:ext>
            </a:extLst>
          </p:cNvPr>
          <p:cNvSpPr txBox="1"/>
          <p:nvPr/>
        </p:nvSpPr>
        <p:spPr>
          <a:xfrm>
            <a:off x="212128" y="30480"/>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spTree>
    <p:extLst>
      <p:ext uri="{BB962C8B-B14F-4D97-AF65-F5344CB8AC3E}">
        <p14:creationId xmlns:p14="http://schemas.microsoft.com/office/powerpoint/2010/main" val="1123564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F8D225-FDC4-4471-876C-B8306AEE0AB9}"/>
              </a:ext>
            </a:extLst>
          </p:cNvPr>
          <p:cNvPicPr>
            <a:picLocks noChangeAspect="1"/>
          </p:cNvPicPr>
          <p:nvPr/>
        </p:nvPicPr>
        <p:blipFill>
          <a:blip r:embed="rId2"/>
          <a:stretch>
            <a:fillRect/>
          </a:stretch>
        </p:blipFill>
        <p:spPr>
          <a:xfrm>
            <a:off x="8388219" y="181236"/>
            <a:ext cx="2528595" cy="3532347"/>
          </a:xfrm>
          <a:prstGeom prst="rect">
            <a:avLst/>
          </a:prstGeom>
        </p:spPr>
      </p:pic>
      <p:sp>
        <p:nvSpPr>
          <p:cNvPr id="6" name="TextBox 5">
            <a:extLst>
              <a:ext uri="{FF2B5EF4-FFF2-40B4-BE49-F238E27FC236}">
                <a16:creationId xmlns:a16="http://schemas.microsoft.com/office/drawing/2014/main" id="{CB5A91A9-33BD-4C3B-90B9-7B227B8B3604}"/>
              </a:ext>
            </a:extLst>
          </p:cNvPr>
          <p:cNvSpPr txBox="1"/>
          <p:nvPr/>
        </p:nvSpPr>
        <p:spPr>
          <a:xfrm>
            <a:off x="270589" y="780724"/>
            <a:ext cx="7725746" cy="1754326"/>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data science pipeline is a collection of connected tasks that aims at delivering an insightful data science product or service to the business organization. </a:t>
            </a:r>
          </a:p>
          <a:p>
            <a:r>
              <a:rPr lang="en-US" dirty="0">
                <a:latin typeface="Calibri" panose="020F0502020204030204" pitchFamily="34" charset="0"/>
                <a:cs typeface="Calibri" panose="020F0502020204030204" pitchFamily="34" charset="0"/>
              </a:rPr>
              <a:t>The responsibilities include collecting, cleaning, exploring, modeling, interpreting the data, and other processes of the launching of the product. </a:t>
            </a:r>
          </a:p>
          <a:p>
            <a:r>
              <a:rPr lang="en-US" u="sng" dirty="0">
                <a:latin typeface="Calibri" panose="020F0502020204030204" pitchFamily="34" charset="0"/>
                <a:cs typeface="Calibri" panose="020F0502020204030204" pitchFamily="34" charset="0"/>
              </a:rPr>
              <a:t>“This final product can be used for to achieve Business Goals”</a:t>
            </a:r>
            <a:endParaRPr lang="en-IN" u="sng"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9F854E1-AE92-4AD0-A3AC-C4BBEA0ACA01}"/>
              </a:ext>
            </a:extLst>
          </p:cNvPr>
          <p:cNvSpPr txBox="1"/>
          <p:nvPr/>
        </p:nvSpPr>
        <p:spPr>
          <a:xfrm>
            <a:off x="154623" y="2722826"/>
            <a:ext cx="6120880" cy="407035"/>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cap="all" dirty="0"/>
              <a:t>Exploratory Data Analysis (EDA) &amp; IT’s TYPES:</a:t>
            </a:r>
          </a:p>
        </p:txBody>
      </p:sp>
      <p:sp>
        <p:nvSpPr>
          <p:cNvPr id="10" name="TextBox 9">
            <a:extLst>
              <a:ext uri="{FF2B5EF4-FFF2-40B4-BE49-F238E27FC236}">
                <a16:creationId xmlns:a16="http://schemas.microsoft.com/office/drawing/2014/main" id="{30719868-DE91-4E44-A417-FE2D1839DA7C}"/>
              </a:ext>
            </a:extLst>
          </p:cNvPr>
          <p:cNvSpPr txBox="1"/>
          <p:nvPr/>
        </p:nvSpPr>
        <p:spPr>
          <a:xfrm>
            <a:off x="154623" y="3147558"/>
            <a:ext cx="7841712" cy="3046988"/>
          </a:xfrm>
          <a:prstGeom prst="rect">
            <a:avLst/>
          </a:prstGeom>
          <a:noFill/>
        </p:spPr>
        <p:txBody>
          <a:bodyPr wrap="square">
            <a:spAutoFit/>
          </a:bodyPr>
          <a:lstStyle>
            <a:defPPr>
              <a:defRPr lang="en-US"/>
            </a:defPPr>
            <a:lvl1pPr>
              <a:defRPr>
                <a:latin typeface="Calibri" panose="020F0502020204030204" pitchFamily="34" charset="0"/>
                <a:cs typeface="Calibri" panose="020F0502020204030204" pitchFamily="34" charset="0"/>
              </a:defRPr>
            </a:lvl1pPr>
          </a:lstStyle>
          <a:p>
            <a:r>
              <a:rPr lang="en-IN" sz="1600" dirty="0"/>
              <a:t>The main purpose of EDA is to help look at data before making any assumptions. </a:t>
            </a:r>
          </a:p>
          <a:p>
            <a:r>
              <a:rPr lang="en-IN" sz="1600" dirty="0"/>
              <a:t>It can help identify obvious errors, as well as better understand patterns within the data, detect outliers or anomalous events, find interesting relations among the variables.</a:t>
            </a:r>
          </a:p>
          <a:p>
            <a:r>
              <a:rPr lang="en-IN" sz="1600" dirty="0"/>
              <a:t>Data scientists can use exploratory analysis to ensure the results they produce are valid and applicable to any desired business outcomes and goals. </a:t>
            </a:r>
          </a:p>
          <a:p>
            <a:r>
              <a:rPr lang="en-IN" sz="1600" dirty="0"/>
              <a:t>EDA also helps stakeholders by confirming they are asking the right questions</a:t>
            </a:r>
          </a:p>
          <a:p>
            <a:endParaRPr lang="en-IN" sz="1600" dirty="0"/>
          </a:p>
          <a:p>
            <a:r>
              <a:rPr lang="en-IN" sz="1600" dirty="0"/>
              <a:t>TYPES OF EXPLORATORY DATA ANALYSIS:</a:t>
            </a:r>
          </a:p>
          <a:p>
            <a:pPr marL="285750" indent="-285750">
              <a:buFont typeface="Arial" panose="020B0604020202020204" pitchFamily="34" charset="0"/>
              <a:buChar char="•"/>
            </a:pPr>
            <a:r>
              <a:rPr lang="en-IN" sz="1600" dirty="0"/>
              <a:t>Univariate Non-graphical</a:t>
            </a:r>
          </a:p>
          <a:p>
            <a:pPr marL="285750" indent="-285750">
              <a:buFont typeface="Arial" panose="020B0604020202020204" pitchFamily="34" charset="0"/>
              <a:buChar char="•"/>
            </a:pPr>
            <a:r>
              <a:rPr lang="en-IN" sz="1600" dirty="0"/>
              <a:t>Multivariate Non-graphical</a:t>
            </a:r>
          </a:p>
          <a:p>
            <a:pPr marL="285750" indent="-285750">
              <a:buFont typeface="Arial" panose="020B0604020202020204" pitchFamily="34" charset="0"/>
              <a:buChar char="•"/>
            </a:pPr>
            <a:r>
              <a:rPr lang="en-IN" sz="1600" dirty="0"/>
              <a:t>Univariate graphical</a:t>
            </a:r>
          </a:p>
          <a:p>
            <a:pPr marL="285750" indent="-285750">
              <a:buFont typeface="Arial" panose="020B0604020202020204" pitchFamily="34" charset="0"/>
              <a:buChar char="•"/>
            </a:pPr>
            <a:r>
              <a:rPr lang="en-IN" sz="1600" dirty="0"/>
              <a:t>Multivariate graphical</a:t>
            </a:r>
          </a:p>
        </p:txBody>
      </p:sp>
      <p:sp>
        <p:nvSpPr>
          <p:cNvPr id="12" name="TextBox 11">
            <a:extLst>
              <a:ext uri="{FF2B5EF4-FFF2-40B4-BE49-F238E27FC236}">
                <a16:creationId xmlns:a16="http://schemas.microsoft.com/office/drawing/2014/main" id="{937A07C7-E727-4301-9F64-13474873E218}"/>
              </a:ext>
            </a:extLst>
          </p:cNvPr>
          <p:cNvSpPr txBox="1"/>
          <p:nvPr/>
        </p:nvSpPr>
        <p:spPr>
          <a:xfrm>
            <a:off x="230159" y="411392"/>
            <a:ext cx="6102220" cy="430887"/>
          </a:xfrm>
          <a:prstGeom prst="rect">
            <a:avLst/>
          </a:prstGeom>
          <a:noFill/>
        </p:spPr>
        <p:txBody>
          <a:bodyPr wrap="square">
            <a:spAutoFit/>
          </a:bodyPr>
          <a:lstStyle/>
          <a:p>
            <a:r>
              <a:rPr lang="en-US" sz="2200" b="1" dirty="0">
                <a:latin typeface="Calibri" panose="020F0502020204030204" pitchFamily="34" charset="0"/>
                <a:cs typeface="Calibri" panose="020F0502020204030204" pitchFamily="34" charset="0"/>
              </a:rPr>
              <a:t>DATASCIENCE PIPELINE:</a:t>
            </a:r>
            <a:endParaRPr lang="en-IN" sz="2200" dirty="0"/>
          </a:p>
        </p:txBody>
      </p:sp>
    </p:spTree>
    <p:extLst>
      <p:ext uri="{BB962C8B-B14F-4D97-AF65-F5344CB8AC3E}">
        <p14:creationId xmlns:p14="http://schemas.microsoft.com/office/powerpoint/2010/main" val="1617150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86472-013C-4651-B9E6-70A201AD2022}"/>
              </a:ext>
            </a:extLst>
          </p:cNvPr>
          <p:cNvSpPr txBox="1"/>
          <p:nvPr/>
        </p:nvSpPr>
        <p:spPr>
          <a:xfrm>
            <a:off x="218440" y="165854"/>
            <a:ext cx="6106160" cy="400110"/>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 Interpretation of the Results</a:t>
            </a:r>
            <a:endParaRPr lang="en-IN" sz="2000" b="1" dirty="0"/>
          </a:p>
        </p:txBody>
      </p:sp>
      <p:pic>
        <p:nvPicPr>
          <p:cNvPr id="4" name="Picture 3">
            <a:extLst>
              <a:ext uri="{FF2B5EF4-FFF2-40B4-BE49-F238E27FC236}">
                <a16:creationId xmlns:a16="http://schemas.microsoft.com/office/drawing/2014/main" id="{5558238F-916D-4FB8-B016-CCE28E80CDF8}"/>
              </a:ext>
            </a:extLst>
          </p:cNvPr>
          <p:cNvPicPr>
            <a:picLocks noChangeAspect="1"/>
          </p:cNvPicPr>
          <p:nvPr/>
        </p:nvPicPr>
        <p:blipFill>
          <a:blip r:embed="rId2"/>
          <a:stretch>
            <a:fillRect/>
          </a:stretch>
        </p:blipFill>
        <p:spPr>
          <a:xfrm>
            <a:off x="364490" y="788035"/>
            <a:ext cx="5731510" cy="2924810"/>
          </a:xfrm>
          <a:prstGeom prst="rect">
            <a:avLst/>
          </a:prstGeom>
        </p:spPr>
      </p:pic>
      <p:pic>
        <p:nvPicPr>
          <p:cNvPr id="5" name="Picture 4">
            <a:extLst>
              <a:ext uri="{FF2B5EF4-FFF2-40B4-BE49-F238E27FC236}">
                <a16:creationId xmlns:a16="http://schemas.microsoft.com/office/drawing/2014/main" id="{8C1C8776-E363-4884-9F73-C88CFB5678DE}"/>
              </a:ext>
            </a:extLst>
          </p:cNvPr>
          <p:cNvPicPr>
            <a:picLocks noChangeAspect="1"/>
          </p:cNvPicPr>
          <p:nvPr/>
        </p:nvPicPr>
        <p:blipFill>
          <a:blip r:embed="rId3"/>
          <a:stretch>
            <a:fillRect/>
          </a:stretch>
        </p:blipFill>
        <p:spPr>
          <a:xfrm>
            <a:off x="5851524" y="135890"/>
            <a:ext cx="6122035" cy="4229100"/>
          </a:xfrm>
          <a:prstGeom prst="rect">
            <a:avLst/>
          </a:prstGeom>
        </p:spPr>
      </p:pic>
      <p:pic>
        <p:nvPicPr>
          <p:cNvPr id="6" name="Picture 5">
            <a:extLst>
              <a:ext uri="{FF2B5EF4-FFF2-40B4-BE49-F238E27FC236}">
                <a16:creationId xmlns:a16="http://schemas.microsoft.com/office/drawing/2014/main" id="{BFD7835B-FA6A-450E-8A2F-2D5FE470F364}"/>
              </a:ext>
            </a:extLst>
          </p:cNvPr>
          <p:cNvPicPr>
            <a:picLocks noChangeAspect="1"/>
          </p:cNvPicPr>
          <p:nvPr/>
        </p:nvPicPr>
        <p:blipFill>
          <a:blip r:embed="rId4"/>
          <a:stretch>
            <a:fillRect/>
          </a:stretch>
        </p:blipFill>
        <p:spPr>
          <a:xfrm>
            <a:off x="323533" y="4252228"/>
            <a:ext cx="5527991" cy="921385"/>
          </a:xfrm>
          <a:prstGeom prst="rect">
            <a:avLst/>
          </a:prstGeom>
        </p:spPr>
      </p:pic>
      <p:pic>
        <p:nvPicPr>
          <p:cNvPr id="7" name="Picture 6">
            <a:extLst>
              <a:ext uri="{FF2B5EF4-FFF2-40B4-BE49-F238E27FC236}">
                <a16:creationId xmlns:a16="http://schemas.microsoft.com/office/drawing/2014/main" id="{0F96DF6F-A11F-488B-A728-7198DC21F7FF}"/>
              </a:ext>
            </a:extLst>
          </p:cNvPr>
          <p:cNvPicPr>
            <a:picLocks noChangeAspect="1"/>
          </p:cNvPicPr>
          <p:nvPr/>
        </p:nvPicPr>
        <p:blipFill>
          <a:blip r:embed="rId5"/>
          <a:stretch>
            <a:fillRect/>
          </a:stretch>
        </p:blipFill>
        <p:spPr>
          <a:xfrm>
            <a:off x="5851524" y="4394954"/>
            <a:ext cx="6106795" cy="2353945"/>
          </a:xfrm>
          <a:prstGeom prst="rect">
            <a:avLst/>
          </a:prstGeom>
        </p:spPr>
      </p:pic>
    </p:spTree>
    <p:extLst>
      <p:ext uri="{BB962C8B-B14F-4D97-AF65-F5344CB8AC3E}">
        <p14:creationId xmlns:p14="http://schemas.microsoft.com/office/powerpoint/2010/main" val="1642519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90FFB2-7BE0-438C-9F19-02F4CD0BF606}"/>
              </a:ext>
            </a:extLst>
          </p:cNvPr>
          <p:cNvSpPr txBox="1"/>
          <p:nvPr/>
        </p:nvSpPr>
        <p:spPr>
          <a:xfrm>
            <a:off x="228600" y="176014"/>
            <a:ext cx="6106160" cy="400110"/>
          </a:xfrm>
          <a:prstGeom prst="rect">
            <a:avLst/>
          </a:prstGeom>
          <a:noFill/>
        </p:spPr>
        <p:txBody>
          <a:bodyPr wrap="square">
            <a:spAutoFit/>
          </a:bodyPr>
          <a:lstStyle/>
          <a:p>
            <a:r>
              <a:rPr lang="en-IN" sz="2000" b="1" dirty="0">
                <a:latin typeface="Calibri" panose="020F0502020204030204" pitchFamily="34" charset="0"/>
                <a:cs typeface="Calibri" panose="020F0502020204030204" pitchFamily="34" charset="0"/>
              </a:rPr>
              <a:t>MODEL SAVING:</a:t>
            </a:r>
          </a:p>
        </p:txBody>
      </p:sp>
      <p:pic>
        <p:nvPicPr>
          <p:cNvPr id="6" name="Picture 5">
            <a:extLst>
              <a:ext uri="{FF2B5EF4-FFF2-40B4-BE49-F238E27FC236}">
                <a16:creationId xmlns:a16="http://schemas.microsoft.com/office/drawing/2014/main" id="{DCAADD48-B051-4596-88C1-642D9BC2C933}"/>
              </a:ext>
            </a:extLst>
          </p:cNvPr>
          <p:cNvPicPr>
            <a:picLocks noChangeAspect="1"/>
          </p:cNvPicPr>
          <p:nvPr/>
        </p:nvPicPr>
        <p:blipFill>
          <a:blip r:embed="rId2"/>
          <a:stretch>
            <a:fillRect/>
          </a:stretch>
        </p:blipFill>
        <p:spPr>
          <a:xfrm>
            <a:off x="415925" y="647382"/>
            <a:ext cx="5731510" cy="788035"/>
          </a:xfrm>
          <a:prstGeom prst="rect">
            <a:avLst/>
          </a:prstGeom>
        </p:spPr>
      </p:pic>
      <p:pic>
        <p:nvPicPr>
          <p:cNvPr id="9" name="Picture 8">
            <a:extLst>
              <a:ext uri="{FF2B5EF4-FFF2-40B4-BE49-F238E27FC236}">
                <a16:creationId xmlns:a16="http://schemas.microsoft.com/office/drawing/2014/main" id="{4AD6141C-9D00-4B8F-AFEF-6859D84321CB}"/>
              </a:ext>
            </a:extLst>
          </p:cNvPr>
          <p:cNvPicPr>
            <a:picLocks noChangeAspect="1"/>
          </p:cNvPicPr>
          <p:nvPr/>
        </p:nvPicPr>
        <p:blipFill>
          <a:blip r:embed="rId3"/>
          <a:stretch>
            <a:fillRect/>
          </a:stretch>
        </p:blipFill>
        <p:spPr>
          <a:xfrm>
            <a:off x="6147435" y="0"/>
            <a:ext cx="5731510" cy="6295390"/>
          </a:xfrm>
          <a:prstGeom prst="rect">
            <a:avLst/>
          </a:prstGeom>
        </p:spPr>
      </p:pic>
      <p:sp>
        <p:nvSpPr>
          <p:cNvPr id="8" name="TextBox 7">
            <a:extLst>
              <a:ext uri="{FF2B5EF4-FFF2-40B4-BE49-F238E27FC236}">
                <a16:creationId xmlns:a16="http://schemas.microsoft.com/office/drawing/2014/main" id="{9D4C0EAF-DA08-4AE1-AD45-46B454A6A602}"/>
              </a:ext>
            </a:extLst>
          </p:cNvPr>
          <p:cNvSpPr txBox="1"/>
          <p:nvPr/>
        </p:nvSpPr>
        <p:spPr>
          <a:xfrm>
            <a:off x="228600" y="1748086"/>
            <a:ext cx="6781800" cy="2677656"/>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Inferences: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shows houses with </a:t>
            </a:r>
            <a:r>
              <a:rPr lang="en-US" sz="1400" dirty="0" err="1">
                <a:latin typeface="Calibri" panose="020F0502020204030204" pitchFamily="34" charset="0"/>
                <a:cs typeface="Calibri" panose="020F0502020204030204" pitchFamily="34" charset="0"/>
              </a:rPr>
              <a:t>zone,condition,age,sale</a:t>
            </a:r>
            <a:r>
              <a:rPr lang="en-US" sz="1400" dirty="0">
                <a:latin typeface="Calibri" panose="020F0502020204030204" pitchFamily="34" charset="0"/>
                <a:cs typeface="Calibri" panose="020F0502020204030204" pitchFamily="34" charset="0"/>
              </a:rPr>
              <a:t> type and price details</a:t>
            </a:r>
          </a:p>
          <a:p>
            <a:r>
              <a:rPr lang="en-US" sz="1400" dirty="0">
                <a:latin typeface="Calibri" panose="020F0502020204030204" pitchFamily="34" charset="0"/>
                <a:cs typeface="Calibri" panose="020F0502020204030204" pitchFamily="34" charset="0"/>
              </a:rPr>
              <a:t>the </a:t>
            </a:r>
            <a:r>
              <a:rPr lang="en-US" sz="1400" dirty="0" err="1">
                <a:latin typeface="Calibri" panose="020F0502020204030204" pitchFamily="34" charset="0"/>
                <a:cs typeface="Calibri" panose="020F0502020204030204" pitchFamily="34" charset="0"/>
              </a:rPr>
              <a:t>mssubclass</a:t>
            </a:r>
            <a:r>
              <a:rPr lang="en-US" sz="1400" dirty="0">
                <a:latin typeface="Calibri" panose="020F0502020204030204" pitchFamily="34" charset="0"/>
                <a:cs typeface="Calibri" panose="020F0502020204030204" pitchFamily="34" charset="0"/>
              </a:rPr>
              <a:t> type 20,60,50 which are 1farm category only most available</a:t>
            </a:r>
          </a:p>
          <a:p>
            <a:r>
              <a:rPr lang="en-US" sz="1400" dirty="0">
                <a:latin typeface="Calibri" panose="020F0502020204030204" pitchFamily="34" charset="0"/>
                <a:cs typeface="Calibri" panose="020F0502020204030204" pitchFamily="34" charset="0"/>
              </a:rPr>
              <a:t>the building type 1farm and </a:t>
            </a:r>
            <a:r>
              <a:rPr lang="en-US" sz="1400" dirty="0" err="1">
                <a:latin typeface="Calibri" panose="020F0502020204030204" pitchFamily="34" charset="0"/>
                <a:cs typeface="Calibri" panose="020F0502020204030204" pitchFamily="34" charset="0"/>
              </a:rPr>
              <a:t>housestyle</a:t>
            </a:r>
            <a:r>
              <a:rPr lang="en-US" sz="1400" dirty="0">
                <a:latin typeface="Calibri" panose="020F0502020204030204" pitchFamily="34" charset="0"/>
                <a:cs typeface="Calibri" panose="020F0502020204030204" pitchFamily="34" charset="0"/>
              </a:rPr>
              <a:t> 1story and 2 story are most available</a:t>
            </a:r>
          </a:p>
          <a:p>
            <a:r>
              <a:rPr lang="en-US" sz="1400" dirty="0">
                <a:latin typeface="Calibri" panose="020F0502020204030204" pitchFamily="34" charset="0"/>
                <a:cs typeface="Calibri" panose="020F0502020204030204" pitchFamily="34" charset="0"/>
              </a:rPr>
              <a:t>the </a:t>
            </a:r>
            <a:r>
              <a:rPr lang="en-US" sz="1400" dirty="0" err="1">
                <a:latin typeface="Calibri" panose="020F0502020204030204" pitchFamily="34" charset="0"/>
                <a:cs typeface="Calibri" panose="020F0502020204030204" pitchFamily="34" charset="0"/>
              </a:rPr>
              <a:t>housestyle</a:t>
            </a:r>
            <a:r>
              <a:rPr lang="en-US" sz="1400" dirty="0">
                <a:latin typeface="Calibri" panose="020F0502020204030204" pitchFamily="34" charset="0"/>
                <a:cs typeface="Calibri" panose="020F0502020204030204" pitchFamily="34" charset="0"/>
              </a:rPr>
              <a:t> 1story and 2story which is in RL zone are most available</a:t>
            </a:r>
          </a:p>
          <a:p>
            <a:r>
              <a:rPr lang="en-US" sz="1400" dirty="0">
                <a:latin typeface="Calibri" panose="020F0502020204030204" pitchFamily="34" charset="0"/>
                <a:cs typeface="Calibri" panose="020F0502020204030204" pitchFamily="34" charset="0"/>
              </a:rPr>
              <a:t>the </a:t>
            </a:r>
            <a:r>
              <a:rPr lang="en-US" sz="1400" dirty="0" err="1">
                <a:latin typeface="Calibri" panose="020F0502020204030204" pitchFamily="34" charset="0"/>
                <a:cs typeface="Calibri" panose="020F0502020204030204" pitchFamily="34" charset="0"/>
              </a:rPr>
              <a:t>housestyle</a:t>
            </a:r>
            <a:r>
              <a:rPr lang="en-US" sz="1400" dirty="0">
                <a:latin typeface="Calibri" panose="020F0502020204030204" pitchFamily="34" charset="0"/>
                <a:cs typeface="Calibri" panose="020F0502020204030204" pitchFamily="34" charset="0"/>
              </a:rPr>
              <a:t> 1story and 2story with condition normal are most available</a:t>
            </a:r>
          </a:p>
          <a:p>
            <a:r>
              <a:rPr lang="en-US" sz="1400" dirty="0">
                <a:latin typeface="Calibri" panose="020F0502020204030204" pitchFamily="34" charset="0"/>
                <a:cs typeface="Calibri" panose="020F0502020204030204" pitchFamily="34" charset="0"/>
              </a:rPr>
              <a:t>when </a:t>
            </a:r>
            <a:r>
              <a:rPr lang="en-US" sz="1400" dirty="0" err="1">
                <a:latin typeface="Calibri" panose="020F0502020204030204" pitchFamily="34" charset="0"/>
                <a:cs typeface="Calibri" panose="020F0502020204030204" pitchFamily="34" charset="0"/>
              </a:rPr>
              <a:t>overallcondition</a:t>
            </a:r>
            <a:r>
              <a:rPr lang="en-US" sz="1400" dirty="0">
                <a:latin typeface="Calibri" panose="020F0502020204030204" pitchFamily="34" charset="0"/>
                <a:cs typeface="Calibri" panose="020F0502020204030204" pitchFamily="34" charset="0"/>
              </a:rPr>
              <a:t> is 9 which is </a:t>
            </a:r>
            <a:r>
              <a:rPr lang="en-US" sz="1400" dirty="0" err="1">
                <a:latin typeface="Calibri" panose="020F0502020204030204" pitchFamily="34" charset="0"/>
                <a:cs typeface="Calibri" panose="020F0502020204030204" pitchFamily="34" charset="0"/>
              </a:rPr>
              <a:t>is</a:t>
            </a:r>
            <a:r>
              <a:rPr lang="en-US" sz="1400" dirty="0">
                <a:latin typeface="Calibri" panose="020F0502020204030204" pitchFamily="34" charset="0"/>
                <a:cs typeface="Calibri" panose="020F0502020204030204" pitchFamily="34" charset="0"/>
              </a:rPr>
              <a:t> excellent then sale price will be increased</a:t>
            </a:r>
          </a:p>
          <a:p>
            <a:r>
              <a:rPr lang="en-US" sz="1400" dirty="0">
                <a:latin typeface="Calibri" panose="020F0502020204030204" pitchFamily="34" charset="0"/>
                <a:cs typeface="Calibri" panose="020F0502020204030204" pitchFamily="34" charset="0"/>
              </a:rPr>
              <a:t>when sale condition is partial then sale price also increase</a:t>
            </a:r>
          </a:p>
          <a:p>
            <a:r>
              <a:rPr lang="en-US" sz="1400" dirty="0">
                <a:latin typeface="Calibri" panose="020F0502020204030204" pitchFamily="34" charset="0"/>
                <a:cs typeface="Calibri" panose="020F0502020204030204" pitchFamily="34" charset="0"/>
              </a:rPr>
              <a:t>when </a:t>
            </a:r>
            <a:r>
              <a:rPr lang="en-US" sz="1400" dirty="0" err="1">
                <a:latin typeface="Calibri" panose="020F0502020204030204" pitchFamily="34" charset="0"/>
                <a:cs typeface="Calibri" panose="020F0502020204030204" pitchFamily="34" charset="0"/>
              </a:rPr>
              <a:t>overallquality</a:t>
            </a:r>
            <a:r>
              <a:rPr lang="en-US" sz="1400" dirty="0">
                <a:latin typeface="Calibri" panose="020F0502020204030204" pitchFamily="34" charset="0"/>
                <a:cs typeface="Calibri" panose="020F0502020204030204" pitchFamily="34" charset="0"/>
              </a:rPr>
              <a:t> very excellent then sale price also increases and will be high</a:t>
            </a:r>
          </a:p>
          <a:p>
            <a:r>
              <a:rPr lang="en-US" sz="1400" dirty="0" err="1">
                <a:latin typeface="Calibri" panose="020F0502020204030204" pitchFamily="34" charset="0"/>
                <a:cs typeface="Calibri" panose="020F0502020204030204" pitchFamily="34" charset="0"/>
              </a:rPr>
              <a:t>mssubclass</a:t>
            </a:r>
            <a:r>
              <a:rPr lang="en-US" sz="1400" dirty="0">
                <a:latin typeface="Calibri" panose="020F0502020204030204" pitchFamily="34" charset="0"/>
                <a:cs typeface="Calibri" panose="020F0502020204030204" pitchFamily="34" charset="0"/>
              </a:rPr>
              <a:t> 20 are higher in numbers and has higher sum amount</a:t>
            </a:r>
          </a:p>
          <a:p>
            <a:r>
              <a:rPr lang="en-US" sz="1400" dirty="0" err="1">
                <a:latin typeface="Calibri" panose="020F0502020204030204" pitchFamily="34" charset="0"/>
                <a:cs typeface="Calibri" panose="020F0502020204030204" pitchFamily="34" charset="0"/>
              </a:rPr>
              <a:t>mssubclass</a:t>
            </a:r>
            <a:r>
              <a:rPr lang="en-US" sz="1400" dirty="0">
                <a:latin typeface="Calibri" panose="020F0502020204030204" pitchFamily="34" charset="0"/>
                <a:cs typeface="Calibri" panose="020F0502020204030204" pitchFamily="34" charset="0"/>
              </a:rPr>
              <a:t> 20 are higher in numbers and has higher amount of selling price too</a:t>
            </a:r>
          </a:p>
        </p:txBody>
      </p:sp>
      <p:sp>
        <p:nvSpPr>
          <p:cNvPr id="12" name="TextBox 11">
            <a:extLst>
              <a:ext uri="{FF2B5EF4-FFF2-40B4-BE49-F238E27FC236}">
                <a16:creationId xmlns:a16="http://schemas.microsoft.com/office/drawing/2014/main" id="{22C18102-EF28-43F5-9471-7E94B817E755}"/>
              </a:ext>
            </a:extLst>
          </p:cNvPr>
          <p:cNvSpPr txBox="1"/>
          <p:nvPr/>
        </p:nvSpPr>
        <p:spPr>
          <a:xfrm>
            <a:off x="228600" y="5178475"/>
            <a:ext cx="6106160" cy="646331"/>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These are the most correlated features. The price of the house mostly depends on these features</a:t>
            </a:r>
            <a:endParaRPr lang="en-IN" b="1" dirty="0"/>
          </a:p>
        </p:txBody>
      </p:sp>
    </p:spTree>
    <p:extLst>
      <p:ext uri="{BB962C8B-B14F-4D97-AF65-F5344CB8AC3E}">
        <p14:creationId xmlns:p14="http://schemas.microsoft.com/office/powerpoint/2010/main" val="106272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6C7459-5329-4193-8544-0D7FAF9C4B32}"/>
              </a:ext>
            </a:extLst>
          </p:cNvPr>
          <p:cNvSpPr txBox="1"/>
          <p:nvPr/>
        </p:nvSpPr>
        <p:spPr>
          <a:xfrm>
            <a:off x="233680" y="235292"/>
            <a:ext cx="11064240" cy="6421245"/>
          </a:xfrm>
          <a:prstGeom prst="rect">
            <a:avLst/>
          </a:prstGeom>
          <a:noFill/>
        </p:spPr>
        <p:txBody>
          <a:bodyPr wrap="square">
            <a:spAutoFit/>
          </a:bodyPr>
          <a:lstStyle/>
          <a:p>
            <a:pPr>
              <a:lnSpc>
                <a:spcPct val="107000"/>
              </a:lnSpc>
              <a:spcAft>
                <a:spcPts val="800"/>
              </a:spcAft>
            </a:pPr>
            <a:r>
              <a:rPr lang="en-IN" sz="2400" b="1" dirty="0">
                <a:effectLst/>
                <a:latin typeface="Calibri" panose="020F0502020204030204" pitchFamily="34" charset="0"/>
                <a:ea typeface="Calibri" panose="020F0502020204030204" pitchFamily="34" charset="0"/>
                <a:cs typeface="Calibri" panose="020F0502020204030204" pitchFamily="34" charset="0"/>
              </a:rPr>
              <a:t>CONCLUSION </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N" sz="1400" u="sng" dirty="0">
                <a:effectLst/>
                <a:latin typeface="Calibri" panose="020F0502020204030204" pitchFamily="34" charset="0"/>
                <a:ea typeface="Calibri" panose="020F0502020204030204" pitchFamily="34" charset="0"/>
                <a:cs typeface="Calibri" panose="020F0502020204030204" pitchFamily="34" charset="0"/>
              </a:rPr>
              <a:t>Key Findings and Conclusions of the Study</a:t>
            </a:r>
          </a:p>
          <a:p>
            <a:pPr marL="285750" indent="-285750">
              <a:lnSpc>
                <a:spcPct val="107000"/>
              </a:lnSpc>
              <a:spcAft>
                <a:spcPts val="800"/>
              </a:spcAft>
              <a:buFont typeface="Arial" panose="020B0604020202020204" pitchFamily="34" charset="0"/>
              <a:buChar char="•"/>
            </a:pP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 price of the house mostly depends on overall condition, sale condition, house zones and types, garage area, lot area, total room above ground, age of the house, remodelled or not, fireplace, Full Bath etc., </a:t>
            </a:r>
            <a:endParaRPr lang="en-IN"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Font typeface="Arial" panose="020B0604020202020204" pitchFamily="34" charset="0"/>
              <a:buChar char="•"/>
            </a:pPr>
            <a:r>
              <a:rPr lang="en-IN" sz="1400" dirty="0">
                <a:effectLst/>
                <a:latin typeface="Calibri" panose="020F0502020204030204" pitchFamily="34" charset="0"/>
                <a:ea typeface="Calibri" panose="020F0502020204030204" pitchFamily="34" charset="0"/>
                <a:cs typeface="Calibri" panose="020F0502020204030204" pitchFamily="34" charset="0"/>
              </a:rPr>
              <a:t>These are the</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effectLst/>
                <a:latin typeface="Calibri" panose="020F0502020204030204" pitchFamily="34" charset="0"/>
                <a:ea typeface="Calibri" panose="020F0502020204030204" pitchFamily="34" charset="0"/>
                <a:cs typeface="Calibri" panose="020F0502020204030204" pitchFamily="34" charset="0"/>
              </a:rPr>
              <a:t>variables are important to predict the price of variable.</a:t>
            </a:r>
          </a:p>
          <a:p>
            <a:pPr marL="285750" indent="-285750">
              <a:lnSpc>
                <a:spcPct val="107000"/>
              </a:lnSpc>
              <a:spcAft>
                <a:spcPts val="800"/>
              </a:spcAft>
              <a:buFont typeface="Arial" panose="020B0604020202020204" pitchFamily="34" charset="0"/>
              <a:buChar char="•"/>
            </a:pPr>
            <a:r>
              <a:rPr lang="en-IN" sz="1400" dirty="0">
                <a:effectLst/>
                <a:latin typeface="Calibri" panose="020F0502020204030204" pitchFamily="34" charset="0"/>
                <a:ea typeface="Calibri" panose="020F0502020204030204" pitchFamily="34" charset="0"/>
                <a:cs typeface="Calibri" panose="020F0502020204030204" pitchFamily="34" charset="0"/>
              </a:rPr>
              <a:t>These variables describes the price of the house because these depends on environment, people’s living style and needs of Australia.</a:t>
            </a:r>
          </a:p>
          <a:p>
            <a:pPr marL="285750" indent="-285750">
              <a:lnSpc>
                <a:spcPct val="107000"/>
              </a:lnSpc>
              <a:spcAft>
                <a:spcPts val="800"/>
              </a:spcAft>
              <a:buFont typeface="Arial" panose="020B0604020202020204" pitchFamily="34" charset="0"/>
              <a:buChar char="•"/>
            </a:pPr>
            <a:r>
              <a:rPr lang="en-IN" sz="1400" dirty="0">
                <a:effectLst/>
                <a:latin typeface="Calibri" panose="020F0502020204030204" pitchFamily="34" charset="0"/>
                <a:ea typeface="Calibri" panose="020F0502020204030204" pitchFamily="34" charset="0"/>
                <a:cs typeface="Calibri" panose="020F0502020204030204" pitchFamily="34" charset="0"/>
              </a:rPr>
              <a:t>All Houses are fixed with price depends on the above all prescribed variables only.</a:t>
            </a:r>
          </a:p>
          <a:p>
            <a:pPr>
              <a:lnSpc>
                <a:spcPct val="107000"/>
              </a:lnSpc>
              <a:spcAft>
                <a:spcPts val="800"/>
              </a:spcAft>
            </a:pPr>
            <a:endParaRPr lang="en-IN" sz="14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400" u="sng" dirty="0">
                <a:effectLst/>
                <a:latin typeface="Calibri" panose="020F0502020204030204" pitchFamily="34" charset="0"/>
                <a:ea typeface="Calibri" panose="020F0502020204030204" pitchFamily="34" charset="0"/>
                <a:cs typeface="Calibri" panose="020F0502020204030204" pitchFamily="34" charset="0"/>
              </a:rPr>
              <a:t>Learning Outcomes of the Study in respect of Data Science</a:t>
            </a:r>
          </a:p>
          <a:p>
            <a:pPr>
              <a:lnSpc>
                <a:spcPct val="107000"/>
              </a:lnSpc>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From the above models, Ridge Regressor performs well, Because Ridge regression is a model tuning method that is used to </a:t>
            </a:r>
            <a:r>
              <a:rPr lang="en-US" sz="1400" dirty="0" err="1">
                <a:effectLst/>
                <a:latin typeface="Calibri" panose="020F0502020204030204" pitchFamily="34" charset="0"/>
                <a:ea typeface="Calibri" panose="020F0502020204030204" pitchFamily="34" charset="0"/>
                <a:cs typeface="Calibri" panose="020F0502020204030204" pitchFamily="34" charset="0"/>
              </a:rPr>
              <a:t>analyse</a:t>
            </a:r>
            <a:r>
              <a:rPr lang="en-US" sz="1400" dirty="0">
                <a:effectLst/>
                <a:latin typeface="Calibri" panose="020F0502020204030204" pitchFamily="34" charset="0"/>
                <a:ea typeface="Calibri" panose="020F0502020204030204" pitchFamily="34" charset="0"/>
                <a:cs typeface="Calibri" panose="020F0502020204030204" pitchFamily="34" charset="0"/>
              </a:rPr>
              <a:t> any data that suffers from multicollinearity. This method performs L2 regularization. When the issue of multicollinearity occurs, least-squares are unbiased, and variances are large, this results in predicted values to be far away from the actual values.</a:t>
            </a:r>
          </a:p>
          <a:p>
            <a:pPr>
              <a:lnSpc>
                <a:spcPct val="107000"/>
              </a:lnSpc>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This is our Best Fit Model. So we save this model for our analysis</a:t>
            </a:r>
          </a:p>
          <a:p>
            <a:pPr>
              <a:lnSpc>
                <a:spcPct val="107000"/>
              </a:lnSpc>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We faced multicollinearity because too many features in the dataset. </a:t>
            </a:r>
            <a:r>
              <a:rPr lang="en-US" sz="1400" dirty="0" err="1">
                <a:effectLst/>
                <a:latin typeface="Calibri" panose="020F0502020204030204" pitchFamily="34" charset="0"/>
                <a:ea typeface="Calibri" panose="020F0502020204030204" pitchFamily="34" charset="0"/>
                <a:cs typeface="Calibri" panose="020F0502020204030204" pitchFamily="34" charset="0"/>
              </a:rPr>
              <a:t>Eventhough</a:t>
            </a:r>
            <a:r>
              <a:rPr lang="en-US" sz="1400" dirty="0">
                <a:effectLst/>
                <a:latin typeface="Calibri" panose="020F0502020204030204" pitchFamily="34" charset="0"/>
                <a:ea typeface="Calibri" panose="020F0502020204030204" pitchFamily="34" charset="0"/>
                <a:cs typeface="Calibri" panose="020F0502020204030204" pitchFamily="34" charset="0"/>
              </a:rPr>
              <a:t> the number of  features after reduced from 81 to 61.we still face multicollinearity </a:t>
            </a:r>
            <a:r>
              <a:rPr lang="en-US" sz="1400" dirty="0" err="1">
                <a:effectLst/>
                <a:latin typeface="Calibri" panose="020F0502020204030204" pitchFamily="34" charset="0"/>
                <a:ea typeface="Calibri" panose="020F0502020204030204" pitchFamily="34" charset="0"/>
                <a:cs typeface="Calibri" panose="020F0502020204030204" pitchFamily="34" charset="0"/>
              </a:rPr>
              <a:t>issue.So</a:t>
            </a:r>
            <a:r>
              <a:rPr lang="en-US" sz="1400" dirty="0">
                <a:effectLst/>
                <a:latin typeface="Calibri" panose="020F0502020204030204" pitchFamily="34" charset="0"/>
                <a:ea typeface="Calibri" panose="020F0502020204030204" pitchFamily="34" charset="0"/>
                <a:cs typeface="Calibri" panose="020F0502020204030204" pitchFamily="34" charset="0"/>
              </a:rPr>
              <a:t> we used Ridge Regression Model because it handles the problem of multicollinearity very well. </a:t>
            </a:r>
          </a:p>
          <a:p>
            <a:pPr>
              <a:lnSpc>
                <a:spcPct val="107000"/>
              </a:lnSpc>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Because to get out of  this issue of  without completely removing some predictor variables from the model is to use a method known as ridge regression, which instead seeks to minimize the following: where j ranges from 1 to p and λ ≥ 0. This second term in the equation is known as a shrinkage penalty.</a:t>
            </a:r>
          </a:p>
          <a:p>
            <a:pPr>
              <a:lnSpc>
                <a:spcPct val="107000"/>
              </a:lnSpc>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To get out of  this issue without completely removing some predictor variables from the model is to use a method known as ridge regression, which instead seeks to minimize the following: where j ranges from 1 to p and λ ≥ 0. This second term in the equation is known as a shrinkage penalty.</a:t>
            </a:r>
          </a:p>
          <a:p>
            <a:pPr>
              <a:lnSpc>
                <a:spcPct val="107000"/>
              </a:lnSpc>
              <a:spcAft>
                <a:spcPts val="800"/>
              </a:spcAft>
            </a:pPr>
            <a:r>
              <a:rPr lang="en-US" sz="1400" b="1" dirty="0">
                <a:effectLst>
                  <a:outerShdw blurRad="38100" dist="38100" dir="2700000" algn="tl">
                    <a:srgbClr val="000000">
                      <a:alpha val="43137"/>
                    </a:srgbClr>
                  </a:outerShdw>
                </a:effectLst>
                <a:highlight>
                  <a:srgbClr val="FFFF00"/>
                </a:highlight>
                <a:latin typeface="Calibri" panose="020F0502020204030204" pitchFamily="34" charset="0"/>
                <a:ea typeface="Calibri" panose="020F0502020204030204" pitchFamily="34" charset="0"/>
                <a:cs typeface="Calibri" panose="020F0502020204030204" pitchFamily="34" charset="0"/>
              </a:rPr>
              <a:t>Thus this Ridge Regression Model performs well.so we saved this model</a:t>
            </a:r>
            <a:endParaRPr lang="en-IN" sz="1400" b="1" dirty="0">
              <a:effectLst>
                <a:outerShdw blurRad="38100" dist="38100" dir="2700000" algn="tl">
                  <a:srgbClr val="000000">
                    <a:alpha val="43137"/>
                  </a:srgbClr>
                </a:outerShdw>
              </a:effectLst>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781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74F5D6-DD93-478F-BB77-0430D64C70F7}"/>
              </a:ext>
            </a:extLst>
          </p:cNvPr>
          <p:cNvSpPr txBox="1"/>
          <p:nvPr/>
        </p:nvSpPr>
        <p:spPr>
          <a:xfrm>
            <a:off x="274320" y="363710"/>
            <a:ext cx="10728960" cy="2466957"/>
          </a:xfrm>
          <a:prstGeom prst="rect">
            <a:avLst/>
          </a:prstGeom>
          <a:noFill/>
        </p:spPr>
        <p:txBody>
          <a:bodyPr wrap="square">
            <a:spAutoFit/>
          </a:bodyPr>
          <a:lstStyle/>
          <a:p>
            <a:pPr>
              <a:lnSpc>
                <a:spcPct val="107000"/>
              </a:lnSpc>
              <a:spcAft>
                <a:spcPts val="800"/>
              </a:spcAft>
            </a:pPr>
            <a:r>
              <a:rPr lang="en-IN" sz="2000" b="1" dirty="0">
                <a:effectLst/>
                <a:latin typeface="Calibri" panose="020F0502020204030204" pitchFamily="34" charset="0"/>
                <a:ea typeface="Calibri" panose="020F0502020204030204" pitchFamily="34" charset="0"/>
                <a:cs typeface="Calibri" panose="020F0502020204030204" pitchFamily="34" charset="0"/>
              </a:rPr>
              <a:t>Limitations of this work and Scope for Future Work:</a:t>
            </a:r>
          </a:p>
          <a:p>
            <a:pPr>
              <a:lnSpc>
                <a:spcPct val="107000"/>
              </a:lnSpc>
              <a:spcAft>
                <a:spcPts val="800"/>
              </a:spcAft>
            </a:pPr>
            <a:endParaRPr lang="en-IN" sz="20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N" sz="1600" dirty="0">
                <a:solidFill>
                  <a:srgbClr val="4D5156"/>
                </a:solidFill>
                <a:effectLst/>
                <a:latin typeface="Calibri" panose="020F0502020204030204" pitchFamily="34" charset="0"/>
                <a:ea typeface="Calibri" panose="020F0502020204030204" pitchFamily="34" charset="0"/>
                <a:cs typeface="Calibri" panose="020F0502020204030204" pitchFamily="34" charset="0"/>
              </a:rPr>
              <a:t>The biggest drawback of ridge regression is its inability to perform variable selection since it includes all predictor variables in the final model.</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Since some predictors will get shrunken very close to zero, this can make it hard to interpret the results of the model.</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Handling of multicollinearity with more accuracy can improve the model performance to great extent and can predict any kind of similar datasets with more accurate results.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006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DATA PRE-PROCESSING</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317240" y="889844"/>
            <a:ext cx="10590246" cy="830997"/>
          </a:xfrm>
          <a:prstGeom prst="rect">
            <a:avLst/>
          </a:prstGeom>
          <a:noFill/>
        </p:spPr>
        <p:txBody>
          <a:bodyPr wrap="square">
            <a:spAutoFit/>
          </a:bodyPr>
          <a:lstStyle/>
          <a:p>
            <a:r>
              <a:rPr lang="en-US" sz="1600" u="sng" dirty="0">
                <a:latin typeface="Calibri" panose="020F0502020204030204" pitchFamily="34" charset="0"/>
                <a:cs typeface="Calibri" panose="020F0502020204030204" pitchFamily="34" charset="0"/>
              </a:rPr>
              <a:t>Data pre-processing </a:t>
            </a:r>
            <a:r>
              <a:rPr lang="en-US" sz="1600" dirty="0">
                <a:latin typeface="Calibri" panose="020F0502020204030204" pitchFamily="34" charset="0"/>
                <a:cs typeface="Calibri" panose="020F0502020204030204" pitchFamily="34" charset="0"/>
              </a:rPr>
              <a:t>is a very vital input to machine learning models, It is to prepare the raw data &amp; make it suitable for efficient machine learning model. These are the methods of data preprocessing and we are going to use the required ones in our project.</a:t>
            </a:r>
          </a:p>
        </p:txBody>
      </p:sp>
      <p:pic>
        <p:nvPicPr>
          <p:cNvPr id="3" name="Picture 2">
            <a:extLst>
              <a:ext uri="{FF2B5EF4-FFF2-40B4-BE49-F238E27FC236}">
                <a16:creationId xmlns:a16="http://schemas.microsoft.com/office/drawing/2014/main" id="{33BFDFC9-DB4A-4F3C-8127-FCCD453230DF}"/>
              </a:ext>
            </a:extLst>
          </p:cNvPr>
          <p:cNvPicPr>
            <a:picLocks noChangeAspect="1"/>
          </p:cNvPicPr>
          <p:nvPr/>
        </p:nvPicPr>
        <p:blipFill>
          <a:blip r:embed="rId2"/>
          <a:stretch>
            <a:fillRect/>
          </a:stretch>
        </p:blipFill>
        <p:spPr>
          <a:xfrm>
            <a:off x="1792123" y="1632338"/>
            <a:ext cx="7883721" cy="4883864"/>
          </a:xfrm>
          <a:prstGeom prst="rect">
            <a:avLst/>
          </a:prstGeom>
        </p:spPr>
      </p:pic>
    </p:spTree>
    <p:extLst>
      <p:ext uri="{BB962C8B-B14F-4D97-AF65-F5344CB8AC3E}">
        <p14:creationId xmlns:p14="http://schemas.microsoft.com/office/powerpoint/2010/main" val="2653100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FEATURE ENGINEERING</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317240" y="889844"/>
            <a:ext cx="10898156" cy="2462213"/>
          </a:xfrm>
          <a:prstGeom prst="rect">
            <a:avLst/>
          </a:prstGeom>
          <a:noFill/>
        </p:spPr>
        <p:txBody>
          <a:bodyPr wrap="square">
            <a:spAutoFit/>
          </a:bodyPr>
          <a:lstStyle/>
          <a:p>
            <a:r>
              <a:rPr lang="en-US" sz="1400" u="sng" dirty="0">
                <a:latin typeface="Calibri" panose="020F0502020204030204" pitchFamily="34" charset="0"/>
                <a:cs typeface="Calibri" panose="020F0502020204030204" pitchFamily="34" charset="0"/>
              </a:rPr>
              <a:t>Feature engineering</a:t>
            </a:r>
            <a:r>
              <a:rPr lang="en-US" sz="1400" dirty="0">
                <a:latin typeface="Calibri" panose="020F0502020204030204" pitchFamily="34" charset="0"/>
                <a:cs typeface="Calibri" panose="020F0502020204030204" pitchFamily="34" charset="0"/>
              </a:rPr>
              <a:t> is the process of selecting, manipulating &amp; transforming raw data into features that can be used in supervised learning. In simple terms, is the act of converting raw observations into desired features using statistical or machine learning approaches. It can produce new features for both supervised and unsupervised learning, with the goal of simplifying and speeding up data transformations while also enhancing model accuracy</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Techniques Used,</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Imputation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Handling Outliers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Log Transform</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One-hot encoding/Label Encoding</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Scaling</a:t>
            </a:r>
          </a:p>
        </p:txBody>
      </p:sp>
      <p:sp>
        <p:nvSpPr>
          <p:cNvPr id="12" name="TextBox 11">
            <a:extLst>
              <a:ext uri="{FF2B5EF4-FFF2-40B4-BE49-F238E27FC236}">
                <a16:creationId xmlns:a16="http://schemas.microsoft.com/office/drawing/2014/main" id="{B0235243-23AC-4603-B5FD-FC62A1486F5D}"/>
              </a:ext>
            </a:extLst>
          </p:cNvPr>
          <p:cNvSpPr txBox="1"/>
          <p:nvPr/>
        </p:nvSpPr>
        <p:spPr>
          <a:xfrm>
            <a:off x="242597" y="3727609"/>
            <a:ext cx="10907484" cy="738664"/>
          </a:xfrm>
          <a:prstGeom prst="rect">
            <a:avLst/>
          </a:prstGeom>
          <a:noFill/>
        </p:spPr>
        <p:txBody>
          <a:bodyPr wrap="square">
            <a:spAutoFit/>
          </a:bodyPr>
          <a:lstStyle/>
          <a:p>
            <a:r>
              <a:rPr lang="en-US" sz="1400" u="sng" dirty="0">
                <a:latin typeface="Calibri" panose="020F0502020204030204" pitchFamily="34" charset="0"/>
                <a:cs typeface="Calibri" panose="020F0502020204030204" pitchFamily="34" charset="0"/>
              </a:rPr>
              <a:t>Label Encoding:</a:t>
            </a:r>
            <a:r>
              <a:rPr lang="en-US"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In library installation, Label Encoder is used to encode labels by assigning them numbers. It is used  to encode single or multiple columns. Thus, if the feature is color with values such as [‘white’, ‘red’, ‘black’, ‘blue’]., using Label Encoder may encode color string label as [0, 1, 2, 3]</a:t>
            </a:r>
          </a:p>
        </p:txBody>
      </p:sp>
      <p:sp>
        <p:nvSpPr>
          <p:cNvPr id="13" name="TextBox 12">
            <a:extLst>
              <a:ext uri="{FF2B5EF4-FFF2-40B4-BE49-F238E27FC236}">
                <a16:creationId xmlns:a16="http://schemas.microsoft.com/office/drawing/2014/main" id="{4A2BBF07-A9E5-43F9-98C0-A949278CCE38}"/>
              </a:ext>
            </a:extLst>
          </p:cNvPr>
          <p:cNvSpPr txBox="1"/>
          <p:nvPr/>
        </p:nvSpPr>
        <p:spPr>
          <a:xfrm>
            <a:off x="242597" y="4508047"/>
            <a:ext cx="610222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Handling Outliers:</a:t>
            </a:r>
          </a:p>
        </p:txBody>
      </p:sp>
      <p:sp>
        <p:nvSpPr>
          <p:cNvPr id="14" name="TextBox 13">
            <a:extLst>
              <a:ext uri="{FF2B5EF4-FFF2-40B4-BE49-F238E27FC236}">
                <a16:creationId xmlns:a16="http://schemas.microsoft.com/office/drawing/2014/main" id="{4BE20947-6ECF-4360-847A-EB3182AD7892}"/>
              </a:ext>
            </a:extLst>
          </p:cNvPr>
          <p:cNvSpPr txBox="1"/>
          <p:nvPr/>
        </p:nvSpPr>
        <p:spPr>
          <a:xfrm>
            <a:off x="242597" y="3352057"/>
            <a:ext cx="6102220" cy="430887"/>
          </a:xfrm>
          <a:prstGeom prst="rect">
            <a:avLst/>
          </a:prstGeom>
          <a:noFill/>
        </p:spPr>
        <p:txBody>
          <a:bodyPr wrap="square">
            <a:spAutoFit/>
          </a:bodyPr>
          <a:lstStyle/>
          <a:p>
            <a:r>
              <a:rPr lang="en-US" sz="2200" b="1" dirty="0">
                <a:latin typeface="Calibri" panose="020F0502020204030204" pitchFamily="34" charset="0"/>
                <a:cs typeface="Calibri" panose="020F0502020204030204" pitchFamily="34" charset="0"/>
              </a:rPr>
              <a:t>Data Transformation:</a:t>
            </a:r>
            <a:endParaRPr lang="en-IN" sz="2200" dirty="0"/>
          </a:p>
        </p:txBody>
      </p:sp>
      <p:sp>
        <p:nvSpPr>
          <p:cNvPr id="15" name="TextBox 14">
            <a:extLst>
              <a:ext uri="{FF2B5EF4-FFF2-40B4-BE49-F238E27FC236}">
                <a16:creationId xmlns:a16="http://schemas.microsoft.com/office/drawing/2014/main" id="{AEF8754E-6CF9-4DCE-8A3F-C35A7CAD28C3}"/>
              </a:ext>
            </a:extLst>
          </p:cNvPr>
          <p:cNvSpPr txBox="1"/>
          <p:nvPr/>
        </p:nvSpPr>
        <p:spPr>
          <a:xfrm>
            <a:off x="242597" y="4938934"/>
            <a:ext cx="10972799" cy="1384995"/>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This is the most important phase in handling outliers because it ensures that our model is trained on accurate data which leads to accurate models. An outlier may occur due to the variability in the data. It may indicate an experimental error or heavy skewness in the data(heavy-tailed distribution). We have three measures of central tendency namely Mean, Median, and Mode. They help us describe the data.</a:t>
            </a:r>
          </a:p>
          <a:p>
            <a:r>
              <a:rPr lang="en-US" sz="1400" dirty="0">
                <a:latin typeface="Calibri" panose="020F0502020204030204" pitchFamily="34" charset="0"/>
                <a:cs typeface="Calibri" panose="020F0502020204030204" pitchFamily="34" charset="0"/>
              </a:rPr>
              <a:t>Below are some of the techniques of detecting outliers</a:t>
            </a:r>
          </a:p>
          <a:p>
            <a:r>
              <a:rPr lang="en-US" sz="1400" dirty="0">
                <a:latin typeface="Calibri" panose="020F0502020204030204" pitchFamily="34" charset="0"/>
                <a:cs typeface="Calibri" panose="020F0502020204030204" pitchFamily="34" charset="0"/>
              </a:rPr>
              <a:t>•	Boxplots</a:t>
            </a:r>
          </a:p>
          <a:p>
            <a:r>
              <a:rPr lang="en-US" sz="1400" dirty="0">
                <a:latin typeface="Calibri" panose="020F0502020204030204" pitchFamily="34" charset="0"/>
                <a:cs typeface="Calibri" panose="020F0502020204030204" pitchFamily="34" charset="0"/>
              </a:rPr>
              <a:t>•	Z-score</a:t>
            </a:r>
          </a:p>
        </p:txBody>
      </p:sp>
    </p:spTree>
    <p:extLst>
      <p:ext uri="{BB962C8B-B14F-4D97-AF65-F5344CB8AC3E}">
        <p14:creationId xmlns:p14="http://schemas.microsoft.com/office/powerpoint/2010/main" val="169485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5A91A9-33BD-4C3B-90B9-7B227B8B3604}"/>
              </a:ext>
            </a:extLst>
          </p:cNvPr>
          <p:cNvSpPr txBox="1"/>
          <p:nvPr/>
        </p:nvSpPr>
        <p:spPr>
          <a:xfrm>
            <a:off x="270589" y="1207444"/>
            <a:ext cx="10907484" cy="738664"/>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Variance Inflation Factors (VIFs) measure the correlation among independent variables in least squares regression models. Statisticians refer to this type of correlation as multicollinearity. Excessive multicollinearity can cause problems for regression models. The stats models package has VIF library, Let us import the package.</a:t>
            </a:r>
          </a:p>
        </p:txBody>
      </p:sp>
      <p:sp>
        <p:nvSpPr>
          <p:cNvPr id="11" name="TextBox 10">
            <a:extLst>
              <a:ext uri="{FF2B5EF4-FFF2-40B4-BE49-F238E27FC236}">
                <a16:creationId xmlns:a16="http://schemas.microsoft.com/office/drawing/2014/main" id="{FA0B8B60-09DD-4973-A4BF-FBB149978DD2}"/>
              </a:ext>
            </a:extLst>
          </p:cNvPr>
          <p:cNvSpPr txBox="1"/>
          <p:nvPr/>
        </p:nvSpPr>
        <p:spPr>
          <a:xfrm>
            <a:off x="270589" y="831892"/>
            <a:ext cx="6102220" cy="430887"/>
          </a:xfrm>
          <a:prstGeom prst="rect">
            <a:avLst/>
          </a:prstGeom>
          <a:noFill/>
        </p:spPr>
        <p:txBody>
          <a:bodyPr wrap="square">
            <a:spAutoFit/>
          </a:bodyPr>
          <a:lstStyle/>
          <a:p>
            <a:r>
              <a:rPr lang="en-US" sz="2200" b="1" cap="all" dirty="0">
                <a:latin typeface="Calibri" panose="020F0502020204030204" pitchFamily="34" charset="0"/>
                <a:cs typeface="Calibri" panose="020F0502020204030204" pitchFamily="34" charset="0"/>
              </a:rPr>
              <a:t>Variance Inflation Factor (VIF)</a:t>
            </a:r>
          </a:p>
        </p:txBody>
      </p:sp>
      <p:sp>
        <p:nvSpPr>
          <p:cNvPr id="16" name="Title 1">
            <a:extLst>
              <a:ext uri="{FF2B5EF4-FFF2-40B4-BE49-F238E27FC236}">
                <a16:creationId xmlns:a16="http://schemas.microsoft.com/office/drawing/2014/main" id="{D375CD15-8680-4B13-BA49-1634F68CB62F}"/>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FEATURE ENGINEERING</a:t>
            </a:r>
            <a:endParaRPr lang="en-IN" sz="3600" b="1"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E16F546-2A81-46A6-9EAF-178CADF74E1B}"/>
              </a:ext>
            </a:extLst>
          </p:cNvPr>
          <p:cNvSpPr txBox="1"/>
          <p:nvPr/>
        </p:nvSpPr>
        <p:spPr>
          <a:xfrm>
            <a:off x="270589" y="2017625"/>
            <a:ext cx="611886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SKEWNESS REMOVAL-(POWER-TRANSFORM):</a:t>
            </a:r>
          </a:p>
        </p:txBody>
      </p:sp>
      <p:sp>
        <p:nvSpPr>
          <p:cNvPr id="20" name="TextBox 19">
            <a:extLst>
              <a:ext uri="{FF2B5EF4-FFF2-40B4-BE49-F238E27FC236}">
                <a16:creationId xmlns:a16="http://schemas.microsoft.com/office/drawing/2014/main" id="{F5E5689F-5F64-464B-B8D0-1EC5FAF7D94E}"/>
              </a:ext>
            </a:extLst>
          </p:cNvPr>
          <p:cNvSpPr txBox="1"/>
          <p:nvPr/>
        </p:nvSpPr>
        <p:spPr>
          <a:xfrm>
            <a:off x="270590" y="2448512"/>
            <a:ext cx="10907483"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Power transform will make the probability distribution of a variable more Gaussian. </a:t>
            </a:r>
          </a:p>
          <a:p>
            <a:r>
              <a:rPr lang="en-US" dirty="0"/>
              <a:t>This is often described as removing a skew in the distribution, although more generally is described as stabilizing the variance of the distribution. The power-transform library present in the </a:t>
            </a:r>
            <a:r>
              <a:rPr lang="en-US" dirty="0" err="1"/>
              <a:t>Sklearn</a:t>
            </a:r>
            <a:r>
              <a:rPr lang="en-US" dirty="0"/>
              <a:t>, Pre-processing package.</a:t>
            </a:r>
          </a:p>
        </p:txBody>
      </p:sp>
      <p:sp>
        <p:nvSpPr>
          <p:cNvPr id="22" name="TextBox 21">
            <a:extLst>
              <a:ext uri="{FF2B5EF4-FFF2-40B4-BE49-F238E27FC236}">
                <a16:creationId xmlns:a16="http://schemas.microsoft.com/office/drawing/2014/main" id="{E9055F1A-6AF6-41E1-B479-92F7F168912F}"/>
              </a:ext>
            </a:extLst>
          </p:cNvPr>
          <p:cNvSpPr txBox="1"/>
          <p:nvPr/>
        </p:nvSpPr>
        <p:spPr>
          <a:xfrm>
            <a:off x="270589" y="3224500"/>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MINMAX SCALER:</a:t>
            </a:r>
          </a:p>
        </p:txBody>
      </p:sp>
      <p:sp>
        <p:nvSpPr>
          <p:cNvPr id="24" name="TextBox 23">
            <a:extLst>
              <a:ext uri="{FF2B5EF4-FFF2-40B4-BE49-F238E27FC236}">
                <a16:creationId xmlns:a16="http://schemas.microsoft.com/office/drawing/2014/main" id="{42419DAE-177D-4BF7-94FA-8B71A8DA404C}"/>
              </a:ext>
            </a:extLst>
          </p:cNvPr>
          <p:cNvSpPr txBox="1"/>
          <p:nvPr/>
        </p:nvSpPr>
        <p:spPr>
          <a:xfrm>
            <a:off x="270588" y="3655387"/>
            <a:ext cx="10907483" cy="523220"/>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err="1"/>
              <a:t>MinMax</a:t>
            </a:r>
            <a:r>
              <a:rPr lang="en-IN" dirty="0"/>
              <a:t> Scaler shrinks the data within the given range, usually of 0 to 1. It scales the values to a specific value range without changing the shape of the original distribution. Before scaling we have to train test split the data, Since we have to do skewness removal and scaling only on input data.</a:t>
            </a:r>
          </a:p>
        </p:txBody>
      </p:sp>
      <p:sp>
        <p:nvSpPr>
          <p:cNvPr id="26" name="TextBox 25">
            <a:extLst>
              <a:ext uri="{FF2B5EF4-FFF2-40B4-BE49-F238E27FC236}">
                <a16:creationId xmlns:a16="http://schemas.microsoft.com/office/drawing/2014/main" id="{99FA30FC-F2C7-4BFF-A807-1106F44900B2}"/>
              </a:ext>
            </a:extLst>
          </p:cNvPr>
          <p:cNvSpPr txBox="1"/>
          <p:nvPr/>
        </p:nvSpPr>
        <p:spPr>
          <a:xfrm>
            <a:off x="251929" y="4197330"/>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TRAIN TEST SPLIT:</a:t>
            </a:r>
          </a:p>
        </p:txBody>
      </p:sp>
      <p:sp>
        <p:nvSpPr>
          <p:cNvPr id="28" name="TextBox 27">
            <a:extLst>
              <a:ext uri="{FF2B5EF4-FFF2-40B4-BE49-F238E27FC236}">
                <a16:creationId xmlns:a16="http://schemas.microsoft.com/office/drawing/2014/main" id="{C89963C6-D4C0-4AE7-9DA2-BBD9A85927A2}"/>
              </a:ext>
            </a:extLst>
          </p:cNvPr>
          <p:cNvSpPr txBox="1"/>
          <p:nvPr/>
        </p:nvSpPr>
        <p:spPr>
          <a:xfrm>
            <a:off x="270588" y="4628217"/>
            <a:ext cx="10926142"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a:t>The scikit-learn Python machine learning library provides an implementation of the train-test split evaluation procedure via the </a:t>
            </a:r>
            <a:r>
              <a:rPr lang="en-IN" dirty="0" err="1"/>
              <a:t>train_test_split</a:t>
            </a:r>
            <a:r>
              <a:rPr lang="en-IN" dirty="0"/>
              <a:t>() function. The function takes a loaded dataset as input and returns the dataset split into two subsets. </a:t>
            </a:r>
            <a:r>
              <a:rPr lang="en-IN" dirty="0" err="1"/>
              <a:t>train_test_split</a:t>
            </a:r>
            <a:r>
              <a:rPr lang="en-IN" dirty="0"/>
              <a:t>() will split arrays data into random subsets. The ideal split is said to be 80:20 for training and testing.</a:t>
            </a:r>
          </a:p>
        </p:txBody>
      </p:sp>
    </p:spTree>
    <p:extLst>
      <p:ext uri="{BB962C8B-B14F-4D97-AF65-F5344CB8AC3E}">
        <p14:creationId xmlns:p14="http://schemas.microsoft.com/office/powerpoint/2010/main" val="1966217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5A91A9-33BD-4C3B-90B9-7B227B8B3604}"/>
              </a:ext>
            </a:extLst>
          </p:cNvPr>
          <p:cNvSpPr txBox="1"/>
          <p:nvPr/>
        </p:nvSpPr>
        <p:spPr>
          <a:xfrm>
            <a:off x="270589" y="1207444"/>
            <a:ext cx="10907484" cy="738664"/>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Variance Inflation Factors (VIFs) measure the correlation among independent variables in least squares regression models. Statisticians refer to this type of correlation as multicollinearity. Excessive multicollinearity can cause problems for regression models. The stats models package has VIF library, Let us import the package.</a:t>
            </a:r>
          </a:p>
        </p:txBody>
      </p:sp>
      <p:sp>
        <p:nvSpPr>
          <p:cNvPr id="11" name="TextBox 10">
            <a:extLst>
              <a:ext uri="{FF2B5EF4-FFF2-40B4-BE49-F238E27FC236}">
                <a16:creationId xmlns:a16="http://schemas.microsoft.com/office/drawing/2014/main" id="{FA0B8B60-09DD-4973-A4BF-FBB149978DD2}"/>
              </a:ext>
            </a:extLst>
          </p:cNvPr>
          <p:cNvSpPr txBox="1"/>
          <p:nvPr/>
        </p:nvSpPr>
        <p:spPr>
          <a:xfrm>
            <a:off x="270589" y="831892"/>
            <a:ext cx="6102220" cy="430887"/>
          </a:xfrm>
          <a:prstGeom prst="rect">
            <a:avLst/>
          </a:prstGeom>
          <a:noFill/>
        </p:spPr>
        <p:txBody>
          <a:bodyPr wrap="square">
            <a:spAutoFit/>
          </a:bodyPr>
          <a:lstStyle/>
          <a:p>
            <a:r>
              <a:rPr lang="en-US" sz="2200" b="1" cap="all" dirty="0">
                <a:latin typeface="Calibri" panose="020F0502020204030204" pitchFamily="34" charset="0"/>
                <a:cs typeface="Calibri" panose="020F0502020204030204" pitchFamily="34" charset="0"/>
              </a:rPr>
              <a:t>Variance Inflation Factor (VIF)</a:t>
            </a:r>
          </a:p>
        </p:txBody>
      </p:sp>
      <p:sp>
        <p:nvSpPr>
          <p:cNvPr id="16" name="Title 1">
            <a:extLst>
              <a:ext uri="{FF2B5EF4-FFF2-40B4-BE49-F238E27FC236}">
                <a16:creationId xmlns:a16="http://schemas.microsoft.com/office/drawing/2014/main" id="{D375CD15-8680-4B13-BA49-1634F68CB62F}"/>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FEATURE ENGINEERING</a:t>
            </a:r>
            <a:endParaRPr lang="en-IN" sz="3600" b="1"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E16F546-2A81-46A6-9EAF-178CADF74E1B}"/>
              </a:ext>
            </a:extLst>
          </p:cNvPr>
          <p:cNvSpPr txBox="1"/>
          <p:nvPr/>
        </p:nvSpPr>
        <p:spPr>
          <a:xfrm>
            <a:off x="270589" y="2017625"/>
            <a:ext cx="611886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SKEWNESS REMOVAL-(POWER-TRANSFORM):</a:t>
            </a:r>
          </a:p>
        </p:txBody>
      </p:sp>
      <p:sp>
        <p:nvSpPr>
          <p:cNvPr id="20" name="TextBox 19">
            <a:extLst>
              <a:ext uri="{FF2B5EF4-FFF2-40B4-BE49-F238E27FC236}">
                <a16:creationId xmlns:a16="http://schemas.microsoft.com/office/drawing/2014/main" id="{F5E5689F-5F64-464B-B8D0-1EC5FAF7D94E}"/>
              </a:ext>
            </a:extLst>
          </p:cNvPr>
          <p:cNvSpPr txBox="1"/>
          <p:nvPr/>
        </p:nvSpPr>
        <p:spPr>
          <a:xfrm>
            <a:off x="270590" y="2448512"/>
            <a:ext cx="10907483"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Power transform will make the probability distribution of a variable more Gaussian. </a:t>
            </a:r>
          </a:p>
          <a:p>
            <a:r>
              <a:rPr lang="en-US" dirty="0"/>
              <a:t>This is often described as removing a skew in the distribution, although more generally is described as stabilizing the variance of the distribution. The power-transform library present in the </a:t>
            </a:r>
            <a:r>
              <a:rPr lang="en-US" dirty="0" err="1"/>
              <a:t>Sklearn</a:t>
            </a:r>
            <a:r>
              <a:rPr lang="en-US" dirty="0"/>
              <a:t>, Pre-processing package.</a:t>
            </a:r>
          </a:p>
        </p:txBody>
      </p:sp>
      <p:sp>
        <p:nvSpPr>
          <p:cNvPr id="22" name="TextBox 21">
            <a:extLst>
              <a:ext uri="{FF2B5EF4-FFF2-40B4-BE49-F238E27FC236}">
                <a16:creationId xmlns:a16="http://schemas.microsoft.com/office/drawing/2014/main" id="{E9055F1A-6AF6-41E1-B479-92F7F168912F}"/>
              </a:ext>
            </a:extLst>
          </p:cNvPr>
          <p:cNvSpPr txBox="1"/>
          <p:nvPr/>
        </p:nvSpPr>
        <p:spPr>
          <a:xfrm>
            <a:off x="270589" y="3224500"/>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MINMAX SCALER:</a:t>
            </a:r>
          </a:p>
        </p:txBody>
      </p:sp>
      <p:sp>
        <p:nvSpPr>
          <p:cNvPr id="24" name="TextBox 23">
            <a:extLst>
              <a:ext uri="{FF2B5EF4-FFF2-40B4-BE49-F238E27FC236}">
                <a16:creationId xmlns:a16="http://schemas.microsoft.com/office/drawing/2014/main" id="{42419DAE-177D-4BF7-94FA-8B71A8DA404C}"/>
              </a:ext>
            </a:extLst>
          </p:cNvPr>
          <p:cNvSpPr txBox="1"/>
          <p:nvPr/>
        </p:nvSpPr>
        <p:spPr>
          <a:xfrm>
            <a:off x="270588" y="3655387"/>
            <a:ext cx="10907483" cy="523220"/>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err="1"/>
              <a:t>MinMax</a:t>
            </a:r>
            <a:r>
              <a:rPr lang="en-IN" dirty="0"/>
              <a:t> Scaler shrinks the data within the given range, usually of 0 to 1. It scales the values to a specific value range without changing the shape of the original distribution. Before scaling we have to train test split the data, Since we have to do skewness removal and scaling only on input data.</a:t>
            </a:r>
          </a:p>
        </p:txBody>
      </p:sp>
      <p:sp>
        <p:nvSpPr>
          <p:cNvPr id="26" name="TextBox 25">
            <a:extLst>
              <a:ext uri="{FF2B5EF4-FFF2-40B4-BE49-F238E27FC236}">
                <a16:creationId xmlns:a16="http://schemas.microsoft.com/office/drawing/2014/main" id="{99FA30FC-F2C7-4BFF-A807-1106F44900B2}"/>
              </a:ext>
            </a:extLst>
          </p:cNvPr>
          <p:cNvSpPr txBox="1"/>
          <p:nvPr/>
        </p:nvSpPr>
        <p:spPr>
          <a:xfrm>
            <a:off x="251929" y="4197330"/>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TRAIN TEST SPLIT:</a:t>
            </a:r>
          </a:p>
        </p:txBody>
      </p:sp>
      <p:sp>
        <p:nvSpPr>
          <p:cNvPr id="28" name="TextBox 27">
            <a:extLst>
              <a:ext uri="{FF2B5EF4-FFF2-40B4-BE49-F238E27FC236}">
                <a16:creationId xmlns:a16="http://schemas.microsoft.com/office/drawing/2014/main" id="{C89963C6-D4C0-4AE7-9DA2-BBD9A85927A2}"/>
              </a:ext>
            </a:extLst>
          </p:cNvPr>
          <p:cNvSpPr txBox="1"/>
          <p:nvPr/>
        </p:nvSpPr>
        <p:spPr>
          <a:xfrm>
            <a:off x="270588" y="4628217"/>
            <a:ext cx="10926142"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a:t>The scikit-learn Python machine learning library provides an implementation of the train-test split evaluation procedure via the </a:t>
            </a:r>
            <a:r>
              <a:rPr lang="en-IN" dirty="0" err="1"/>
              <a:t>train_test_split</a:t>
            </a:r>
            <a:r>
              <a:rPr lang="en-IN" dirty="0"/>
              <a:t>() function. The function takes a loaded dataset as input and returns the dataset split into two subsets. </a:t>
            </a:r>
            <a:r>
              <a:rPr lang="en-IN" dirty="0" err="1"/>
              <a:t>train_test_split</a:t>
            </a:r>
            <a:r>
              <a:rPr lang="en-IN" dirty="0"/>
              <a:t>() will split arrays data into random subsets. The ideal split is said to be 80:20 for training and testing.</a:t>
            </a:r>
          </a:p>
        </p:txBody>
      </p:sp>
    </p:spTree>
    <p:extLst>
      <p:ext uri="{BB962C8B-B14F-4D97-AF65-F5344CB8AC3E}">
        <p14:creationId xmlns:p14="http://schemas.microsoft.com/office/powerpoint/2010/main" val="1811743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Review of Literature</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154622" y="1366735"/>
            <a:ext cx="10954139" cy="3108543"/>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In this House Price Prediction Project, we are going to predict the price of the houses in Australia with collection records of the sale of houses in Australia. We are doing this prediction for the  US-based housing company named Surprise Housing. This company  has decided to enter the Australian market  to purchase houses at a price below their actual values and flip them at a higher price. So our detailed analysis, Machine Learning Model predictions done can be used for specific Business Requirements, Challenges and Improvements of the d Surprise Housing Company.</a:t>
            </a:r>
          </a:p>
          <a:p>
            <a:endParaRPr lang="en-US" sz="1600"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Business Goal: </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a:t>
            </a:r>
          </a:p>
        </p:txBody>
      </p:sp>
      <p:sp>
        <p:nvSpPr>
          <p:cNvPr id="6" name="TextBox 5">
            <a:extLst>
              <a:ext uri="{FF2B5EF4-FFF2-40B4-BE49-F238E27FC236}">
                <a16:creationId xmlns:a16="http://schemas.microsoft.com/office/drawing/2014/main" id="{C5F6B27A-05F4-4934-BBBB-C2CF8CF14278}"/>
              </a:ext>
            </a:extLst>
          </p:cNvPr>
          <p:cNvSpPr txBox="1"/>
          <p:nvPr/>
        </p:nvSpPr>
        <p:spPr>
          <a:xfrm>
            <a:off x="154622" y="905070"/>
            <a:ext cx="7953679"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ABSTRACT:</a:t>
            </a:r>
            <a:endParaRPr lang="en-IN" sz="2000" dirty="0"/>
          </a:p>
        </p:txBody>
      </p:sp>
    </p:spTree>
    <p:extLst>
      <p:ext uri="{BB962C8B-B14F-4D97-AF65-F5344CB8AC3E}">
        <p14:creationId xmlns:p14="http://schemas.microsoft.com/office/powerpoint/2010/main" val="1325959458"/>
      </p:ext>
    </p:extLst>
  </p:cSld>
  <p:clrMapOvr>
    <a:masterClrMapping/>
  </p:clrMapOvr>
</p:sld>
</file>

<file path=ppt/theme/theme1.xml><?xml version="1.0" encoding="utf-8"?>
<a:theme xmlns:a="http://schemas.openxmlformats.org/drawingml/2006/main" name="View">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187</TotalTime>
  <Words>5553</Words>
  <Application>Microsoft Office PowerPoint</Application>
  <PresentationFormat>Widescreen</PresentationFormat>
  <Paragraphs>291</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Century Schoolbook</vt:lpstr>
      <vt:lpstr>Wingdings</vt:lpstr>
      <vt:lpstr>Wingdings 2</vt:lpstr>
      <vt:lpstr>View</vt:lpstr>
      <vt:lpstr>HOUSE PRICE PREDICTION MODEL – MACHINE LEARNING MODEL</vt:lpstr>
      <vt:lpstr>Problem Overview</vt:lpstr>
      <vt:lpstr>Conceptual Background of the Domain Problem</vt:lpstr>
      <vt:lpstr>PowerPoint Presentation</vt:lpstr>
      <vt:lpstr>DATA PRE-PROCESSING</vt:lpstr>
      <vt:lpstr>FEATURE ENGINEERING</vt:lpstr>
      <vt:lpstr>FEATURE ENGINEERING</vt:lpstr>
      <vt:lpstr>FEATURE ENGINEERING</vt:lpstr>
      <vt:lpstr>Review of Literature</vt:lpstr>
      <vt:lpstr> Analytical Problem Framing</vt:lpstr>
      <vt:lpstr> Analytical Problem Framing</vt:lpstr>
      <vt:lpstr>Analytical Models:</vt:lpstr>
      <vt:lpstr> Data Sources and their formats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MODEL – MACHINE LEARNING MODEL</dc:title>
  <dc:creator>Venugopal K</dc:creator>
  <cp:lastModifiedBy>Venugopal K</cp:lastModifiedBy>
  <cp:revision>50</cp:revision>
  <dcterms:created xsi:type="dcterms:W3CDTF">2021-10-29T19:17:05Z</dcterms:created>
  <dcterms:modified xsi:type="dcterms:W3CDTF">2021-10-29T22:51:13Z</dcterms:modified>
</cp:coreProperties>
</file>